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4" r:id="rId2"/>
    <p:sldId id="371" r:id="rId3"/>
    <p:sldId id="363" r:id="rId4"/>
    <p:sldId id="362" r:id="rId5"/>
    <p:sldId id="364" r:id="rId6"/>
    <p:sldId id="347" r:id="rId7"/>
    <p:sldId id="359" r:id="rId8"/>
    <p:sldId id="336" r:id="rId9"/>
    <p:sldId id="354" r:id="rId10"/>
    <p:sldId id="367" r:id="rId11"/>
    <p:sldId id="353" r:id="rId12"/>
    <p:sldId id="325" r:id="rId13"/>
    <p:sldId id="351" r:id="rId14"/>
    <p:sldId id="334" r:id="rId15"/>
    <p:sldId id="355" r:id="rId16"/>
    <p:sldId id="335" r:id="rId17"/>
    <p:sldId id="348" r:id="rId18"/>
    <p:sldId id="329" r:id="rId19"/>
    <p:sldId id="330" r:id="rId20"/>
    <p:sldId id="338" r:id="rId21"/>
    <p:sldId id="350" r:id="rId22"/>
    <p:sldId id="340" r:id="rId23"/>
    <p:sldId id="369" r:id="rId24"/>
    <p:sldId id="349" r:id="rId25"/>
    <p:sldId id="339" r:id="rId26"/>
    <p:sldId id="333" r:id="rId27"/>
    <p:sldId id="323" r:id="rId28"/>
    <p:sldId id="258" r:id="rId29"/>
    <p:sldId id="341" r:id="rId30"/>
    <p:sldId id="370" r:id="rId31"/>
    <p:sldId id="34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7" autoAdjust="0"/>
    <p:restoredTop sz="83436" autoAdjust="0"/>
  </p:normalViewPr>
  <p:slideViewPr>
    <p:cSldViewPr snapToGrid="0">
      <p:cViewPr varScale="1">
        <p:scale>
          <a:sx n="98" d="100"/>
          <a:sy n="98" d="100"/>
        </p:scale>
        <p:origin x="78" y="318"/>
      </p:cViewPr>
      <p:guideLst/>
    </p:cSldViewPr>
  </p:slideViewPr>
  <p:notesTextViewPr>
    <p:cViewPr>
      <p:scale>
        <a:sx n="1" d="1"/>
        <a:sy n="1" d="1"/>
      </p:scale>
      <p:origin x="0" y="0"/>
    </p:cViewPr>
  </p:notesTextViewPr>
  <p:sorterViewPr>
    <p:cViewPr>
      <p:scale>
        <a:sx n="150" d="100"/>
        <a:sy n="150" d="100"/>
      </p:scale>
      <p:origin x="0" y="-14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1935F8-8FF2-4E62-AE21-3F210B64BD85}" type="datetimeFigureOut">
              <a:rPr lang="en-US" smtClean="0"/>
              <a:t>11/26/2019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E63C0E-CA6E-452C-AB01-965BA00EA8B0}" type="slidenum">
              <a:rPr lang="en-US" smtClean="0"/>
              <a:t>‹#›</a:t>
            </a:fld>
            <a:endParaRPr lang="en-US"/>
          </a:p>
        </p:txBody>
      </p:sp>
    </p:spTree>
    <p:extLst>
      <p:ext uri="{BB962C8B-B14F-4D97-AF65-F5344CB8AC3E}">
        <p14:creationId xmlns:p14="http://schemas.microsoft.com/office/powerpoint/2010/main" val="366049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306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34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866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appears typical indoor air levels of benzene average 0.4 – 0.8 ppb, especially influenced by having an attached garage.</a:t>
            </a:r>
          </a:p>
        </p:txBody>
      </p:sp>
      <p:sp>
        <p:nvSpPr>
          <p:cNvPr id="4" name="Slide Number Placeholder 3"/>
          <p:cNvSpPr>
            <a:spLocks noGrp="1"/>
          </p:cNvSpPr>
          <p:nvPr>
            <p:ph type="sldNum" sz="quarter" idx="10"/>
          </p:nvPr>
        </p:nvSpPr>
        <p:spPr/>
        <p:txBody>
          <a:bodyPr/>
          <a:lstStyle/>
          <a:p>
            <a:fld id="{A1E63C0E-CA6E-452C-AB01-965BA00EA8B0}" type="slidenum">
              <a:rPr lang="en-US" smtClean="0"/>
              <a:t>19</a:t>
            </a:fld>
            <a:endParaRPr lang="en-US"/>
          </a:p>
        </p:txBody>
      </p:sp>
    </p:spTree>
    <p:extLst>
      <p:ext uri="{BB962C8B-B14F-4D97-AF65-F5344CB8AC3E}">
        <p14:creationId xmlns:p14="http://schemas.microsoft.com/office/powerpoint/2010/main" val="320150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workers with leukemia had cumulative exposure to benzene of 45 – 1000 ppm-years.  </a:t>
            </a:r>
          </a:p>
        </p:txBody>
      </p:sp>
    </p:spTree>
    <p:extLst>
      <p:ext uri="{BB962C8B-B14F-4D97-AF65-F5344CB8AC3E}">
        <p14:creationId xmlns:p14="http://schemas.microsoft.com/office/powerpoint/2010/main" val="249976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63C0E-CA6E-452C-AB01-965BA00EA8B0}" type="slidenum">
              <a:rPr lang="en-US" smtClean="0"/>
              <a:t>21</a:t>
            </a:fld>
            <a:endParaRPr lang="en-US"/>
          </a:p>
        </p:txBody>
      </p:sp>
    </p:spTree>
    <p:extLst>
      <p:ext uri="{BB962C8B-B14F-4D97-AF65-F5344CB8AC3E}">
        <p14:creationId xmlns:p14="http://schemas.microsoft.com/office/powerpoint/2010/main" val="5597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appears typical indoor air levels of naphthalene are around 0.2 ppb based on study of MI homes, with some homes more than 10-fold higher. </a:t>
            </a:r>
          </a:p>
          <a:p>
            <a:endParaRPr lang="en-US" dirty="0"/>
          </a:p>
        </p:txBody>
      </p:sp>
      <p:sp>
        <p:nvSpPr>
          <p:cNvPr id="4" name="Slide Number Placeholder 3"/>
          <p:cNvSpPr>
            <a:spLocks noGrp="1"/>
          </p:cNvSpPr>
          <p:nvPr>
            <p:ph type="sldNum" sz="quarter" idx="10"/>
          </p:nvPr>
        </p:nvSpPr>
        <p:spPr/>
        <p:txBody>
          <a:bodyPr/>
          <a:lstStyle/>
          <a:p>
            <a:fld id="{A1E63C0E-CA6E-452C-AB01-965BA00EA8B0}" type="slidenum">
              <a:rPr lang="en-US" smtClean="0"/>
              <a:t>22</a:t>
            </a:fld>
            <a:endParaRPr lang="en-US"/>
          </a:p>
        </p:txBody>
      </p:sp>
    </p:spTree>
    <p:extLst>
      <p:ext uri="{BB962C8B-B14F-4D97-AF65-F5344CB8AC3E}">
        <p14:creationId xmlns:p14="http://schemas.microsoft.com/office/powerpoint/2010/main" val="191972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49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appears typical indoor air levels of acrolein are around 0.26 ppb for urban locations, and can be much higher if frequent cooking with heated fats.</a:t>
            </a:r>
          </a:p>
          <a:p>
            <a:endParaRPr lang="en-US" dirty="0"/>
          </a:p>
        </p:txBody>
      </p:sp>
      <p:sp>
        <p:nvSpPr>
          <p:cNvPr id="4" name="Slide Number Placeholder 3"/>
          <p:cNvSpPr>
            <a:spLocks noGrp="1"/>
          </p:cNvSpPr>
          <p:nvPr>
            <p:ph type="sldNum" sz="quarter" idx="10"/>
          </p:nvPr>
        </p:nvSpPr>
        <p:spPr/>
        <p:txBody>
          <a:bodyPr/>
          <a:lstStyle/>
          <a:p>
            <a:fld id="{A1E63C0E-CA6E-452C-AB01-965BA00EA8B0}" type="slidenum">
              <a:rPr lang="en-US" smtClean="0"/>
              <a:t>25</a:t>
            </a:fld>
            <a:endParaRPr lang="en-US"/>
          </a:p>
        </p:txBody>
      </p:sp>
    </p:spTree>
    <p:extLst>
      <p:ext uri="{BB962C8B-B14F-4D97-AF65-F5344CB8AC3E}">
        <p14:creationId xmlns:p14="http://schemas.microsoft.com/office/powerpoint/2010/main" val="2791766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checked DEP qualifiers and few acrolein results have qualifiers.  Also, annual averages fairly similar for 2016-2018 for Presque Isle</a:t>
            </a:r>
          </a:p>
        </p:txBody>
      </p:sp>
      <p:sp>
        <p:nvSpPr>
          <p:cNvPr id="4" name="Slide Number Placeholder 3"/>
          <p:cNvSpPr>
            <a:spLocks noGrp="1"/>
          </p:cNvSpPr>
          <p:nvPr>
            <p:ph type="sldNum" sz="quarter" idx="10"/>
          </p:nvPr>
        </p:nvSpPr>
        <p:spPr/>
        <p:txBody>
          <a:bodyPr/>
          <a:lstStyle/>
          <a:p>
            <a:fld id="{A1E63C0E-CA6E-452C-AB01-965BA00EA8B0}" type="slidenum">
              <a:rPr lang="en-US" smtClean="0"/>
              <a:t>26</a:t>
            </a:fld>
            <a:endParaRPr lang="en-US"/>
          </a:p>
        </p:txBody>
      </p:sp>
    </p:spTree>
    <p:extLst>
      <p:ext uri="{BB962C8B-B14F-4D97-AF65-F5344CB8AC3E}">
        <p14:creationId xmlns:p14="http://schemas.microsoft.com/office/powerpoint/2010/main" val="138590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Feron</a:t>
            </a:r>
            <a:r>
              <a:rPr lang="en-US" dirty="0"/>
              <a:t> et al. (1978) exposed 6 Wistar rats/sex/concentration, 10 Syrian golden hamsters/sex/concentration, and 2 Dutch rabbits/sex/concentration for 6 </a:t>
            </a:r>
            <a:r>
              <a:rPr lang="en-US" dirty="0" err="1"/>
              <a:t>hr</a:t>
            </a:r>
            <a:r>
              <a:rPr lang="en-US" dirty="0"/>
              <a:t>/day, 5 days/week for 13 weeks to 0, 0.4, 1.4, or 4.9 ppm (0, 0.9, 3.2, or 11 mg/m3 ) acrolein in a whole-body exposure chamber. </a:t>
            </a:r>
          </a:p>
          <a:p>
            <a:endParaRPr lang="en-US" dirty="0"/>
          </a:p>
          <a:p>
            <a:r>
              <a:rPr lang="en-US" dirty="0"/>
              <a:t>Adjust animal LOAEL 6/24 x 5/7 x 0.14 (A-H inhalation </a:t>
            </a:r>
            <a:r>
              <a:rPr lang="en-US" dirty="0" err="1"/>
              <a:t>dosimetric</a:t>
            </a:r>
            <a:r>
              <a:rPr lang="en-US" dirty="0"/>
              <a:t> adjustment).  Then 3x for additional animal to human and 3x for LOAEL to NOAEL, 10x for </a:t>
            </a:r>
            <a:r>
              <a:rPr lang="en-US" dirty="0" err="1"/>
              <a:t>subchronic</a:t>
            </a:r>
            <a:r>
              <a:rPr lang="en-US" dirty="0"/>
              <a:t> to chronic, and 10x average human to sensitive human.    </a:t>
            </a:r>
          </a:p>
        </p:txBody>
      </p:sp>
    </p:spTree>
    <p:extLst>
      <p:ext uri="{BB962C8B-B14F-4D97-AF65-F5344CB8AC3E}">
        <p14:creationId xmlns:p14="http://schemas.microsoft.com/office/powerpoint/2010/main" val="152621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3C0E-CA6E-452C-AB01-965BA00EA8B0}" type="slidenum">
              <a:rPr lang="en-US" smtClean="0"/>
              <a:t>2</a:t>
            </a:fld>
            <a:endParaRPr lang="en-US"/>
          </a:p>
        </p:txBody>
      </p:sp>
    </p:spTree>
    <p:extLst>
      <p:ext uri="{BB962C8B-B14F-4D97-AF65-F5344CB8AC3E}">
        <p14:creationId xmlns:p14="http://schemas.microsoft.com/office/powerpoint/2010/main" val="282509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3C0E-CA6E-452C-AB01-965BA00EA8B0}" type="slidenum">
              <a:rPr lang="en-US" smtClean="0"/>
              <a:t>30</a:t>
            </a:fld>
            <a:endParaRPr lang="en-US"/>
          </a:p>
        </p:txBody>
      </p:sp>
    </p:spTree>
    <p:extLst>
      <p:ext uri="{BB962C8B-B14F-4D97-AF65-F5344CB8AC3E}">
        <p14:creationId xmlns:p14="http://schemas.microsoft.com/office/powerpoint/2010/main" val="2866454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853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63C0E-CA6E-452C-AB01-965BA00EA8B0}" type="slidenum">
              <a:rPr lang="en-US" smtClean="0"/>
              <a:t>3</a:t>
            </a:fld>
            <a:endParaRPr lang="en-US"/>
          </a:p>
        </p:txBody>
      </p:sp>
    </p:spTree>
    <p:extLst>
      <p:ext uri="{BB962C8B-B14F-4D97-AF65-F5344CB8AC3E}">
        <p14:creationId xmlns:p14="http://schemas.microsoft.com/office/powerpoint/2010/main" val="227980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not all chemicals have all these guidelines. </a:t>
            </a:r>
          </a:p>
        </p:txBody>
      </p:sp>
      <p:sp>
        <p:nvSpPr>
          <p:cNvPr id="4" name="Slide Number Placeholder 3"/>
          <p:cNvSpPr>
            <a:spLocks noGrp="1"/>
          </p:cNvSpPr>
          <p:nvPr>
            <p:ph type="sldNum" sz="quarter" idx="5"/>
          </p:nvPr>
        </p:nvSpPr>
        <p:spPr/>
        <p:txBody>
          <a:bodyPr/>
          <a:lstStyle/>
          <a:p>
            <a:fld id="{A1E63C0E-CA6E-452C-AB01-965BA00EA8B0}" type="slidenum">
              <a:rPr lang="en-US" smtClean="0"/>
              <a:t>4</a:t>
            </a:fld>
            <a:endParaRPr lang="en-US"/>
          </a:p>
        </p:txBody>
      </p:sp>
    </p:spTree>
    <p:extLst>
      <p:ext uri="{BB962C8B-B14F-4D97-AF65-F5344CB8AC3E}">
        <p14:creationId xmlns:p14="http://schemas.microsoft.com/office/powerpoint/2010/main" val="45171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Benzene, 6-C and 6-H.  Aromatic.  Constituent of gasoline.  Known human carcinogen (leukemia in workers).  Odor threshold &gt; 1000 ppb.  </a:t>
            </a:r>
          </a:p>
          <a:p>
            <a:r>
              <a:rPr lang="en-US" dirty="0"/>
              <a:t>Naphthalene, 10-C and 8-8. Simplest </a:t>
            </a:r>
            <a:r>
              <a:rPr lang="en-US" sz="1200" b="0" i="0" kern="1200" dirty="0">
                <a:solidFill>
                  <a:schemeClr val="tx1"/>
                </a:solidFill>
                <a:effectLst/>
                <a:latin typeface="+mn-lt"/>
                <a:ea typeface="+mn-ea"/>
                <a:cs typeface="+mn-cs"/>
              </a:rPr>
              <a:t>polycyclic aromatic hydrocarbon – looks like two connected benzene rings. Probably best known as a major ingredient of mothballs and used in some deodorant cakes.  Possible human carcinogen based on animal studies.  Odor threshold as low at 80 ppb.</a:t>
            </a:r>
          </a:p>
          <a:p>
            <a:r>
              <a:rPr lang="en-US" sz="1200" b="0" i="0" kern="1200" dirty="0">
                <a:solidFill>
                  <a:schemeClr val="tx1"/>
                </a:solidFill>
                <a:effectLst/>
                <a:latin typeface="+mn-lt"/>
                <a:ea typeface="+mn-ea"/>
                <a:cs typeface="+mn-cs"/>
              </a:rPr>
              <a:t>Acrolein, 3-C, 4-H, 1-O. Aldehyde – family of VOCs that includes formaldehyde . Byproduct of combustion of fuels, wood, etc.  The smell of burnt fat when cooking is in partly due to formation of acrolein.  Considered a potent respiratory irritant.  Odor threshold around 160 ppb.  </a:t>
            </a:r>
            <a:endParaRPr lang="en-US" dirty="0"/>
          </a:p>
        </p:txBody>
      </p:sp>
      <p:sp>
        <p:nvSpPr>
          <p:cNvPr id="4" name="Slide Number Placeholder 3"/>
          <p:cNvSpPr>
            <a:spLocks noGrp="1"/>
          </p:cNvSpPr>
          <p:nvPr>
            <p:ph type="sldNum" sz="quarter" idx="10"/>
          </p:nvPr>
        </p:nvSpPr>
        <p:spPr/>
        <p:txBody>
          <a:bodyPr/>
          <a:lstStyle/>
          <a:p>
            <a:fld id="{A1E63C0E-CA6E-452C-AB01-965BA00EA8B0}" type="slidenum">
              <a:rPr lang="en-US" smtClean="0"/>
              <a:t>5</a:t>
            </a:fld>
            <a:endParaRPr lang="en-US"/>
          </a:p>
        </p:txBody>
      </p:sp>
    </p:spTree>
    <p:extLst>
      <p:ext uri="{BB962C8B-B14F-4D97-AF65-F5344CB8AC3E}">
        <p14:creationId xmlns:p14="http://schemas.microsoft.com/office/powerpoint/2010/main" val="246924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090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 C57BL/6J mice (7–8/group) were exposed to benzene (0, 10.2, 31, 100, or 301 ppm) in whole-body dynamic inhalation chambers for 6 hours/day for 6 consecutive days. The 10.2 ppm exposure level resulted in significant depression of femoral lipopolysaccharide-induced B-colony-forming ability in the absence of a significant depression of total numbers of B cells..  Adjust by 6/24 to make a full day exposure.   Adjust 10x for LOAEL to NOAEL, and 3x for animal to human.   10x for average to sensitive human. </a:t>
            </a:r>
          </a:p>
        </p:txBody>
      </p:sp>
    </p:spTree>
    <p:extLst>
      <p:ext uri="{BB962C8B-B14F-4D97-AF65-F5344CB8AC3E}">
        <p14:creationId xmlns:p14="http://schemas.microsoft.com/office/powerpoint/2010/main" val="152621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Mice were exposed to 7.9 mg/m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or 79 mg/m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for 4 hours and assessed for nasal and lung pathology 24 hours post-exposures (</a:t>
            </a:r>
            <a:r>
              <a:rPr lang="en-US" sz="1200" kern="1200" dirty="0" err="1">
                <a:solidFill>
                  <a:schemeClr val="tx1"/>
                </a:solidFill>
                <a:effectLst/>
                <a:latin typeface="+mn-lt"/>
                <a:ea typeface="+mn-ea"/>
                <a:cs typeface="+mn-cs"/>
              </a:rPr>
              <a:t>Phiminster</a:t>
            </a:r>
            <a:r>
              <a:rPr lang="en-US" sz="1200" kern="1200" dirty="0">
                <a:solidFill>
                  <a:schemeClr val="tx1"/>
                </a:solidFill>
                <a:effectLst/>
                <a:latin typeface="+mn-lt"/>
                <a:ea typeface="+mn-ea"/>
                <a:cs typeface="+mn-cs"/>
              </a:rPr>
              <a:t> et al., 2004).  Severe Clara cell and olfactory epithelial damage were noted in animals following the inhalation of 79 mg/m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Phiminster</a:t>
            </a:r>
            <a:r>
              <a:rPr lang="en-US" sz="1200" kern="1200" dirty="0">
                <a:solidFill>
                  <a:schemeClr val="tx1"/>
                </a:solidFill>
                <a:effectLst/>
                <a:latin typeface="+mn-lt"/>
                <a:ea typeface="+mn-ea"/>
                <a:cs typeface="+mn-cs"/>
              </a:rPr>
              <a:t> et al. 2004 study is selected as the most relevant for development of an acute Immediate Intervention Action Level since the lowest exposure concentration and the most sensitive biological effect in rodents were selected for investigation.  The NOAEL, adjusted for duration (</a:t>
            </a:r>
            <a:r>
              <a:rPr lang="en-US" sz="1200" kern="1200" dirty="0" err="1">
                <a:solidFill>
                  <a:schemeClr val="tx1"/>
                </a:solidFill>
                <a:effectLst/>
                <a:latin typeface="+mn-lt"/>
                <a:ea typeface="+mn-ea"/>
                <a:cs typeface="+mn-cs"/>
              </a:rPr>
              <a:t>NOAEL</a:t>
            </a:r>
            <a:r>
              <a:rPr lang="en-US" sz="1200" kern="1200" baseline="-25000" dirty="0" err="1">
                <a:solidFill>
                  <a:schemeClr val="tx1"/>
                </a:solidFill>
                <a:effectLst/>
                <a:latin typeface="+mn-lt"/>
                <a:ea typeface="+mn-ea"/>
                <a:cs typeface="+mn-cs"/>
              </a:rPr>
              <a:t>adj</a:t>
            </a:r>
            <a:r>
              <a:rPr lang="en-US" sz="1200" kern="1200" dirty="0">
                <a:solidFill>
                  <a:schemeClr val="tx1"/>
                </a:solidFill>
                <a:effectLst/>
                <a:latin typeface="+mn-lt"/>
                <a:ea typeface="+mn-ea"/>
                <a:cs typeface="+mn-cs"/>
              </a:rPr>
              <a:t> = 7.9 mg/m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x 4 hours/24 hours = 1.32 mg/m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is used to derive the action level as follows: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Action Level = </a:t>
            </a:r>
            <a:r>
              <a:rPr lang="en-US" sz="1200" kern="1200" dirty="0" err="1">
                <a:solidFill>
                  <a:schemeClr val="tx1"/>
                </a:solidFill>
                <a:effectLst/>
                <a:latin typeface="+mn-lt"/>
                <a:ea typeface="+mn-ea"/>
                <a:cs typeface="+mn-cs"/>
              </a:rPr>
              <a:t>NOAEL</a:t>
            </a:r>
            <a:r>
              <a:rPr lang="en-US" sz="1200" kern="1200" baseline="-25000" dirty="0" err="1">
                <a:solidFill>
                  <a:schemeClr val="tx1"/>
                </a:solidFill>
                <a:effectLst/>
                <a:latin typeface="+mn-lt"/>
                <a:ea typeface="+mn-ea"/>
                <a:cs typeface="+mn-cs"/>
              </a:rPr>
              <a:t>adj</a:t>
            </a:r>
            <a:r>
              <a:rPr lang="en-US" sz="1200" kern="1200" dirty="0">
                <a:solidFill>
                  <a:schemeClr val="tx1"/>
                </a:solidFill>
                <a:effectLst/>
                <a:latin typeface="+mn-lt"/>
                <a:ea typeface="+mn-ea"/>
                <a:cs typeface="+mn-cs"/>
              </a:rPr>
              <a:t> ÷ UF of 10 (animal-to-human) ÷ UF of 10 (sensitive human)</a:t>
            </a:r>
          </a:p>
          <a:p>
            <a:r>
              <a:rPr lang="en-US" sz="1200" kern="1200" dirty="0">
                <a:solidFill>
                  <a:schemeClr val="tx1"/>
                </a:solidFill>
                <a:effectLst/>
                <a:latin typeface="+mn-lt"/>
                <a:ea typeface="+mn-ea"/>
                <a:cs typeface="+mn-cs"/>
              </a:rPr>
              <a:t>	          =  1,320 </a:t>
            </a:r>
            <a:r>
              <a:rPr lang="en-US" sz="1200" kern="1200" dirty="0" err="1">
                <a:solidFill>
                  <a:schemeClr val="tx1"/>
                </a:solidFill>
                <a:effectLst/>
                <a:latin typeface="+mn-lt"/>
                <a:ea typeface="+mn-ea"/>
                <a:cs typeface="+mn-cs"/>
              </a:rPr>
              <a:t>ug</a:t>
            </a:r>
            <a:r>
              <a:rPr lang="en-US" sz="1200" kern="1200" dirty="0">
                <a:solidFill>
                  <a:schemeClr val="tx1"/>
                </a:solidFill>
                <a:effectLst/>
                <a:latin typeface="+mn-lt"/>
                <a:ea typeface="+mn-ea"/>
                <a:cs typeface="+mn-cs"/>
              </a:rPr>
              <a:t>/m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 UF (100)</a:t>
            </a:r>
          </a:p>
          <a:p>
            <a:r>
              <a:rPr lang="en-US" sz="1200" kern="1200" dirty="0">
                <a:solidFill>
                  <a:schemeClr val="tx1"/>
                </a:solidFill>
                <a:effectLst/>
                <a:latin typeface="+mn-lt"/>
                <a:ea typeface="+mn-ea"/>
                <a:cs typeface="+mn-cs"/>
              </a:rPr>
              <a:t>           	          =  13.2 </a:t>
            </a:r>
            <a:r>
              <a:rPr lang="en-US" sz="1200" kern="1200" dirty="0" err="1">
                <a:solidFill>
                  <a:schemeClr val="tx1"/>
                </a:solidFill>
                <a:effectLst/>
                <a:latin typeface="+mn-lt"/>
                <a:ea typeface="+mn-ea"/>
                <a:cs typeface="+mn-cs"/>
              </a:rPr>
              <a:t>ug</a:t>
            </a:r>
            <a:r>
              <a:rPr lang="en-US" sz="1200" kern="1200" dirty="0">
                <a:solidFill>
                  <a:schemeClr val="tx1"/>
                </a:solidFill>
                <a:effectLst/>
                <a:latin typeface="+mn-lt"/>
                <a:ea typeface="+mn-ea"/>
                <a:cs typeface="+mn-cs"/>
              </a:rPr>
              <a:t>/m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(~10 </a:t>
            </a:r>
            <a:r>
              <a:rPr lang="en-US" sz="1200" kern="1200" dirty="0" err="1">
                <a:solidFill>
                  <a:schemeClr val="tx1"/>
                </a:solidFill>
                <a:effectLst/>
                <a:latin typeface="+mn-lt"/>
                <a:ea typeface="+mn-ea"/>
                <a:cs typeface="+mn-cs"/>
              </a:rPr>
              <a:t>ug</a:t>
            </a:r>
            <a:r>
              <a:rPr lang="en-US" sz="1200" kern="1200" dirty="0">
                <a:solidFill>
                  <a:schemeClr val="tx1"/>
                </a:solidFill>
                <a:effectLst/>
                <a:latin typeface="+mn-lt"/>
                <a:ea typeface="+mn-ea"/>
                <a:cs typeface="+mn-cs"/>
              </a:rPr>
              <a:t>/m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37101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Forty-six volunteers (21 men, 25 women) were placed into an exposure chamber in groups of 3 and exposed to 0.3 ppm acrolein for 60 minutes. LOAEL of 0.3 ppm; decrease in respiratory rate, nose and throat irritation.  10x for LOAEL to NOAEL, 10x for average to sensitive human.</a:t>
            </a:r>
          </a:p>
        </p:txBody>
      </p:sp>
    </p:spTree>
    <p:extLst>
      <p:ext uri="{BB962C8B-B14F-4D97-AF65-F5344CB8AC3E}">
        <p14:creationId xmlns:p14="http://schemas.microsoft.com/office/powerpoint/2010/main" val="265307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4657-33CF-4527-B9DB-5168AE4D8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FBA11B-2620-4BB1-8AF7-573EEBF57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B3D536-0A37-4904-8EAE-270BF5931DF5}"/>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5" name="Footer Placeholder 4">
            <a:extLst>
              <a:ext uri="{FF2B5EF4-FFF2-40B4-BE49-F238E27FC236}">
                <a16:creationId xmlns:a16="http://schemas.microsoft.com/office/drawing/2014/main" id="{143884E7-F716-426B-BCE2-AB5547048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15C8F-8FD1-462B-9743-569B570B5DDD}"/>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133536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572E-65B4-4036-BBBF-F9CBAA0263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AECCF-A2F8-4D7B-9CEF-5BC8BBD4BD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D862C-A2C9-42BB-9C7E-6FFBA4A5D7B5}"/>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5" name="Footer Placeholder 4">
            <a:extLst>
              <a:ext uri="{FF2B5EF4-FFF2-40B4-BE49-F238E27FC236}">
                <a16:creationId xmlns:a16="http://schemas.microsoft.com/office/drawing/2014/main" id="{2F74B7AE-D2FE-4D2D-ACAE-846658AAF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CE8BC-1A4E-4AB9-8328-A283FFB9E3A4}"/>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212153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EC2E0E-7BD2-4A24-B196-9C7B2D2E50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DFD0DC-5E9D-4FFF-9072-F27EB3B4DB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131F6-4EA0-4108-ACE2-4288641A83AC}"/>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5" name="Footer Placeholder 4">
            <a:extLst>
              <a:ext uri="{FF2B5EF4-FFF2-40B4-BE49-F238E27FC236}">
                <a16:creationId xmlns:a16="http://schemas.microsoft.com/office/drawing/2014/main" id="{B42796C9-D335-43B3-9122-7703435BD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C467E-B026-439E-93F6-A6317468331C}"/>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267884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ODS Layout 3">
    <p:spTree>
      <p:nvGrpSpPr>
        <p:cNvPr id="1" name=""/>
        <p:cNvGrpSpPr/>
        <p:nvPr/>
      </p:nvGrpSpPr>
      <p:grpSpPr>
        <a:xfrm>
          <a:off x="0" y="0"/>
          <a:ext cx="0" cy="0"/>
          <a:chOff x="0" y="0"/>
          <a:chExt cx="0" cy="0"/>
        </a:xfrm>
      </p:grpSpPr>
      <p:sp>
        <p:nvSpPr>
          <p:cNvPr id="2" name="Picture Placeholder 1"/>
          <p:cNvSpPr>
            <a:spLocks noGrp="1"/>
          </p:cNvSpPr>
          <p:nvPr>
            <p:ph type="pic" idx="1"/>
          </p:nvPr>
        </p:nvSpPr>
        <p:spPr>
          <a:xfrm>
            <a:off x="304800" y="228600"/>
            <a:ext cx="11582400" cy="5212080"/>
          </a:xfrm>
        </p:spPr>
      </p:sp>
    </p:spTree>
    <p:extLst>
      <p:ext uri="{BB962C8B-B14F-4D97-AF65-F5344CB8AC3E}">
        <p14:creationId xmlns:p14="http://schemas.microsoft.com/office/powerpoint/2010/main" val="3787143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EEB1F-01F0-409E-AB10-7ACBAEB86B44}"/>
              </a:ext>
            </a:extLst>
          </p:cNvPr>
          <p:cNvSpPr>
            <a:spLocks noGrp="1"/>
          </p:cNvSpPr>
          <p:nvPr>
            <p:ph type="subTitle" idx="1" hasCustomPrompt="1"/>
          </p:nvPr>
        </p:nvSpPr>
        <p:spPr>
          <a:xfrm>
            <a:off x="1524000" y="3602042"/>
            <a:ext cx="9144000" cy="1007787"/>
          </a:xfrm>
        </p:spPr>
        <p:txBody>
          <a:bodyPr>
            <a:normAutofit/>
          </a:bodyPr>
          <a:lstStyle>
            <a:lvl1pPr marL="0" indent="0" algn="ctr">
              <a:buNone/>
              <a:defRPr sz="2800">
                <a:solidFill>
                  <a:schemeClr val="tx1">
                    <a:lumMod val="50000"/>
                    <a:lumOff val="50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Day/Month/Year</a:t>
            </a:r>
          </a:p>
        </p:txBody>
      </p:sp>
      <p:sp>
        <p:nvSpPr>
          <p:cNvPr id="15" name="Text Placeholder 14">
            <a:extLst>
              <a:ext uri="{FF2B5EF4-FFF2-40B4-BE49-F238E27FC236}">
                <a16:creationId xmlns:a16="http://schemas.microsoft.com/office/drawing/2014/main" id="{1DB5F6A9-FF7E-4022-ACCD-CDA77746B54D}"/>
              </a:ext>
            </a:extLst>
          </p:cNvPr>
          <p:cNvSpPr>
            <a:spLocks noGrp="1"/>
          </p:cNvSpPr>
          <p:nvPr>
            <p:ph type="body" sz="quarter" idx="10" hasCustomPrompt="1"/>
          </p:nvPr>
        </p:nvSpPr>
        <p:spPr>
          <a:xfrm>
            <a:off x="0" y="758955"/>
            <a:ext cx="12192000" cy="2111375"/>
          </a:xfrm>
          <a:solidFill>
            <a:srgbClr val="004D80"/>
          </a:solidFill>
        </p:spPr>
        <p:txBody>
          <a:bodyPr anchor="ctr" anchorCtr="0">
            <a:normAutofit/>
          </a:bodyPr>
          <a:lstStyle>
            <a:lvl1pPr marL="0" indent="0" algn="ctr">
              <a:buNone/>
              <a:defRPr sz="3600">
                <a:solidFill>
                  <a:schemeClr val="bg1"/>
                </a:solidFill>
                <a:latin typeface="Calibri" panose="020F0502020204030204" pitchFamily="34" charset="0"/>
                <a:cs typeface="Calibri" panose="020F0502020204030204" pitchFamily="34" charset="0"/>
              </a:defRPr>
            </a:lvl1pPr>
          </a:lstStyle>
          <a:p>
            <a:pPr lvl="0"/>
            <a:r>
              <a:rPr lang="en-US" dirty="0"/>
              <a:t>Presentation title                                                                       Over one or Two Lines</a:t>
            </a:r>
          </a:p>
        </p:txBody>
      </p:sp>
    </p:spTree>
    <p:extLst>
      <p:ext uri="{BB962C8B-B14F-4D97-AF65-F5344CB8AC3E}">
        <p14:creationId xmlns:p14="http://schemas.microsoft.com/office/powerpoint/2010/main" val="251253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CB42-C64A-4A16-A150-0A01989D35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8EE4E-E6A1-4645-A39C-E37C341132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A4996-19DA-4E53-9BDE-D17DBE088795}"/>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5" name="Footer Placeholder 4">
            <a:extLst>
              <a:ext uri="{FF2B5EF4-FFF2-40B4-BE49-F238E27FC236}">
                <a16:creationId xmlns:a16="http://schemas.microsoft.com/office/drawing/2014/main" id="{C0FEF1FB-7935-4AF2-BE51-EAFF7E06E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6D3EB-BEC6-4B63-8A4D-DDEA7D79F83A}"/>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132615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9F3F-108E-4F96-A570-FF2AFA5C4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71E1ED-9C6A-42D4-A3DD-C9AD60A15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3111FF-3F78-4AF8-8750-B314C6799ADA}"/>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5" name="Footer Placeholder 4">
            <a:extLst>
              <a:ext uri="{FF2B5EF4-FFF2-40B4-BE49-F238E27FC236}">
                <a16:creationId xmlns:a16="http://schemas.microsoft.com/office/drawing/2014/main" id="{DB17BDA3-E834-4703-95C9-796829ADE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83535-602B-4531-B5B9-B4D022BDE3AE}"/>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187468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4B46-1182-4274-BAC0-58342C02F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C2658-CE9E-4757-9BC9-473A87B9EE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87481-2F7E-48AB-9580-C2D60A32C4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EF5DA1-2CDF-4C06-AD65-1EF170D060A7}"/>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6" name="Footer Placeholder 5">
            <a:extLst>
              <a:ext uri="{FF2B5EF4-FFF2-40B4-BE49-F238E27FC236}">
                <a16:creationId xmlns:a16="http://schemas.microsoft.com/office/drawing/2014/main" id="{7AA9AEB6-5012-43DF-A090-87CB360FA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0169F-50F8-4EF6-9434-C6752A8D0B1C}"/>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26470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FEB1-41CE-4ACB-90CA-7B06FBD896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BCCE37-92EF-47F1-AF5D-BC2BF6990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B8FCA9-BFF9-496C-B02C-8B43EEE5DB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A8EE3C-0C6C-446D-9B76-9DE15947E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47863D-CF12-4EE8-8304-C02B2BA49B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79BE8E-601D-4940-80E3-6C25166C4D80}"/>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8" name="Footer Placeholder 7">
            <a:extLst>
              <a:ext uri="{FF2B5EF4-FFF2-40B4-BE49-F238E27FC236}">
                <a16:creationId xmlns:a16="http://schemas.microsoft.com/office/drawing/2014/main" id="{143CB510-22A6-44F5-920B-70D8D485D9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6CF0FF-D130-4063-8BA7-538B02C0EA0B}"/>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68106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759E-5AB8-4065-B8DA-9726046E64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3E130-3995-4AF6-9E0C-603A094B1C10}"/>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4" name="Footer Placeholder 3">
            <a:extLst>
              <a:ext uri="{FF2B5EF4-FFF2-40B4-BE49-F238E27FC236}">
                <a16:creationId xmlns:a16="http://schemas.microsoft.com/office/drawing/2014/main" id="{D41E3205-DA7B-43DB-A75F-D479524733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68DFBE-D61D-47A5-9D27-6D2DBA326CEB}"/>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256111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A545B-CB1A-4832-9774-5151FADEEBC5}"/>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3" name="Footer Placeholder 2">
            <a:extLst>
              <a:ext uri="{FF2B5EF4-FFF2-40B4-BE49-F238E27FC236}">
                <a16:creationId xmlns:a16="http://schemas.microsoft.com/office/drawing/2014/main" id="{996E96B5-4D9C-4A6E-B14C-3E47FF62D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3D21E3-B77A-400A-B62B-4B0B1BA9F955}"/>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2719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BF32-6AA9-4684-8228-E5FB01C658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97020E-CC42-4BF9-91ED-D28E98203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651C64-46C5-4946-88DE-E5CBCEB7B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B4563A-23E8-4D8E-800F-E1F53F05AA43}"/>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6" name="Footer Placeholder 5">
            <a:extLst>
              <a:ext uri="{FF2B5EF4-FFF2-40B4-BE49-F238E27FC236}">
                <a16:creationId xmlns:a16="http://schemas.microsoft.com/office/drawing/2014/main" id="{591BA1C5-54EF-4687-97F5-CBCA6F9DF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7863C-56F1-4987-A256-70FBBDF4F188}"/>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428637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F9EAD-8152-4A1C-85ED-E955F3300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D30A1-1A02-4011-8032-4204FBC6D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B79084-EB06-43B1-910A-B43B76153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5B1C9F-AF0E-4059-AEEC-666FE09792EE}"/>
              </a:ext>
            </a:extLst>
          </p:cNvPr>
          <p:cNvSpPr>
            <a:spLocks noGrp="1"/>
          </p:cNvSpPr>
          <p:nvPr>
            <p:ph type="dt" sz="half" idx="10"/>
          </p:nvPr>
        </p:nvSpPr>
        <p:spPr/>
        <p:txBody>
          <a:bodyPr/>
          <a:lstStyle/>
          <a:p>
            <a:fld id="{9D313BCC-FE8C-42DC-9D6B-BEDAE7DA6083}" type="datetimeFigureOut">
              <a:rPr lang="en-US" smtClean="0"/>
              <a:t>11/26/2019</a:t>
            </a:fld>
            <a:endParaRPr lang="en-US"/>
          </a:p>
        </p:txBody>
      </p:sp>
      <p:sp>
        <p:nvSpPr>
          <p:cNvPr id="6" name="Footer Placeholder 5">
            <a:extLst>
              <a:ext uri="{FF2B5EF4-FFF2-40B4-BE49-F238E27FC236}">
                <a16:creationId xmlns:a16="http://schemas.microsoft.com/office/drawing/2014/main" id="{99085B78-18BD-4881-A0B9-251C676B2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D8729-4F0F-41D2-8642-8D40669E4E4A}"/>
              </a:ext>
            </a:extLst>
          </p:cNvPr>
          <p:cNvSpPr>
            <a:spLocks noGrp="1"/>
          </p:cNvSpPr>
          <p:nvPr>
            <p:ph type="sldNum" sz="quarter" idx="12"/>
          </p:nvPr>
        </p:nvSpPr>
        <p:spPr/>
        <p:txBody>
          <a:bodyPr/>
          <a:lstStyle/>
          <a:p>
            <a:fld id="{1A17A709-EE9B-4AC9-9DF5-5DE9ACB88085}" type="slidenum">
              <a:rPr lang="en-US" smtClean="0"/>
              <a:t>‹#›</a:t>
            </a:fld>
            <a:endParaRPr lang="en-US"/>
          </a:p>
        </p:txBody>
      </p:sp>
    </p:spTree>
    <p:extLst>
      <p:ext uri="{BB962C8B-B14F-4D97-AF65-F5344CB8AC3E}">
        <p14:creationId xmlns:p14="http://schemas.microsoft.com/office/powerpoint/2010/main" val="316439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642321-6AB6-4935-852A-9FB16A9ED2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E70C8-EB39-413D-9300-4AE2208E9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387A5-E8FA-468C-887B-C42D2DD95A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13BCC-FE8C-42DC-9D6B-BEDAE7DA6083}" type="datetimeFigureOut">
              <a:rPr lang="en-US" smtClean="0"/>
              <a:t>11/26/2019</a:t>
            </a:fld>
            <a:endParaRPr lang="en-US"/>
          </a:p>
        </p:txBody>
      </p:sp>
      <p:sp>
        <p:nvSpPr>
          <p:cNvPr id="5" name="Footer Placeholder 4">
            <a:extLst>
              <a:ext uri="{FF2B5EF4-FFF2-40B4-BE49-F238E27FC236}">
                <a16:creationId xmlns:a16="http://schemas.microsoft.com/office/drawing/2014/main" id="{2DA1B72E-4084-4B85-97B3-B642EE8E1D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F7B9A6-FF48-477D-B7E8-CEE15A6D2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7A709-EE9B-4AC9-9DF5-5DE9ACB88085}" type="slidenum">
              <a:rPr lang="en-US" smtClean="0"/>
              <a:t>‹#›</a:t>
            </a:fld>
            <a:endParaRPr lang="en-US"/>
          </a:p>
        </p:txBody>
      </p:sp>
    </p:spTree>
    <p:extLst>
      <p:ext uri="{BB962C8B-B14F-4D97-AF65-F5344CB8AC3E}">
        <p14:creationId xmlns:p14="http://schemas.microsoft.com/office/powerpoint/2010/main" val="385468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hyperlink" Target="https://data.mainepublichealth.gov/tracking/" TargetMode="Externa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Andy.E.Smith@maine.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12883"/>
            <a:ext cx="9144000" cy="2488207"/>
          </a:xfrm>
        </p:spPr>
        <p:txBody>
          <a:bodyPr>
            <a:noAutofit/>
          </a:bodyPr>
          <a:lstStyle/>
          <a:p>
            <a:r>
              <a:rPr lang="en-US" dirty="0"/>
              <a:t>Andrew Smith, SM, ScD</a:t>
            </a:r>
          </a:p>
          <a:p>
            <a:r>
              <a:rPr lang="en-US" dirty="0"/>
              <a:t>State Toxicologist</a:t>
            </a:r>
          </a:p>
          <a:p>
            <a:r>
              <a:rPr lang="en-US" sz="2400" dirty="0"/>
              <a:t>Environmental and Occupational Health Program</a:t>
            </a:r>
          </a:p>
          <a:p>
            <a:r>
              <a:rPr lang="en-US" sz="2400" dirty="0"/>
              <a:t>Maine Center for Disease Control and Prevention</a:t>
            </a:r>
          </a:p>
          <a:p>
            <a:r>
              <a:rPr lang="en-US" sz="2400" dirty="0"/>
              <a:t>November 26, 2019</a:t>
            </a:r>
          </a:p>
        </p:txBody>
      </p:sp>
      <p:sp>
        <p:nvSpPr>
          <p:cNvPr id="8" name="Text Placeholder 7">
            <a:extLst>
              <a:ext uri="{FF2B5EF4-FFF2-40B4-BE49-F238E27FC236}">
                <a16:creationId xmlns:a16="http://schemas.microsoft.com/office/drawing/2014/main" id="{E1947882-924E-40F2-8D1D-969C557317EC}"/>
              </a:ext>
            </a:extLst>
          </p:cNvPr>
          <p:cNvSpPr>
            <a:spLocks noGrp="1"/>
          </p:cNvSpPr>
          <p:nvPr>
            <p:ph type="body" sz="quarter" idx="10"/>
          </p:nvPr>
        </p:nvSpPr>
        <p:spPr>
          <a:xfrm>
            <a:off x="0" y="208540"/>
            <a:ext cx="12192000" cy="2111375"/>
          </a:xfrm>
        </p:spPr>
        <p:txBody>
          <a:bodyPr>
            <a:normAutofit/>
          </a:bodyPr>
          <a:lstStyle/>
          <a:p>
            <a:r>
              <a:rPr lang="en-US" sz="4000" dirty="0"/>
              <a:t>Preliminary Health Assessment</a:t>
            </a:r>
          </a:p>
          <a:p>
            <a:r>
              <a:rPr lang="en-US" sz="4000" dirty="0"/>
              <a:t>South Portland Air Quality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8230" y="5133921"/>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0CB1FB-79FC-42E8-8352-D55B0FEE1A2F}"/>
              </a:ext>
            </a:extLst>
          </p:cNvPr>
          <p:cNvPicPr>
            <a:picLocks noChangeAspect="1"/>
          </p:cNvPicPr>
          <p:nvPr/>
        </p:nvPicPr>
        <p:blipFill>
          <a:blip r:embed="rId3"/>
          <a:stretch>
            <a:fillRect/>
          </a:stretch>
        </p:blipFill>
        <p:spPr>
          <a:xfrm>
            <a:off x="1958881" y="1083033"/>
            <a:ext cx="8059959" cy="4691933"/>
          </a:xfrm>
          <a:prstGeom prst="rect">
            <a:avLst/>
          </a:prstGeom>
        </p:spPr>
      </p:pic>
      <p:sp>
        <p:nvSpPr>
          <p:cNvPr id="8" name="TextBox 7">
            <a:extLst>
              <a:ext uri="{FF2B5EF4-FFF2-40B4-BE49-F238E27FC236}">
                <a16:creationId xmlns:a16="http://schemas.microsoft.com/office/drawing/2014/main" id="{1DFFB6BE-1E35-40C1-82D8-1CD35D55EEE6}"/>
              </a:ext>
            </a:extLst>
          </p:cNvPr>
          <p:cNvSpPr txBox="1"/>
          <p:nvPr/>
        </p:nvSpPr>
        <p:spPr>
          <a:xfrm>
            <a:off x="1775726" y="1426315"/>
            <a:ext cx="1884437" cy="338554"/>
          </a:xfrm>
          <a:prstGeom prst="rect">
            <a:avLst/>
          </a:prstGeom>
          <a:noFill/>
        </p:spPr>
        <p:txBody>
          <a:bodyPr wrap="square" rtlCol="0">
            <a:spAutoFit/>
          </a:bodyPr>
          <a:lstStyle/>
          <a:p>
            <a:pPr algn="ctr"/>
            <a:r>
              <a:rPr lang="en-US" sz="1600" b="1" dirty="0"/>
              <a:t>1,500 ppb</a:t>
            </a:r>
          </a:p>
        </p:txBody>
      </p:sp>
      <p:sp>
        <p:nvSpPr>
          <p:cNvPr id="10" name="TextBox 9">
            <a:extLst>
              <a:ext uri="{FF2B5EF4-FFF2-40B4-BE49-F238E27FC236}">
                <a16:creationId xmlns:a16="http://schemas.microsoft.com/office/drawing/2014/main" id="{4F529174-1223-4CAE-941B-4E021CAE5ECF}"/>
              </a:ext>
            </a:extLst>
          </p:cNvPr>
          <p:cNvSpPr txBox="1"/>
          <p:nvPr/>
        </p:nvSpPr>
        <p:spPr>
          <a:xfrm>
            <a:off x="7649897" y="4590670"/>
            <a:ext cx="1884437" cy="338554"/>
          </a:xfrm>
          <a:prstGeom prst="rect">
            <a:avLst/>
          </a:prstGeom>
          <a:noFill/>
        </p:spPr>
        <p:txBody>
          <a:bodyPr wrap="square" rtlCol="0">
            <a:spAutoFit/>
          </a:bodyPr>
          <a:lstStyle/>
          <a:p>
            <a:pPr algn="ctr"/>
            <a:r>
              <a:rPr lang="en-US" sz="1600" b="1" dirty="0"/>
              <a:t>2.5 ppb</a:t>
            </a:r>
          </a:p>
        </p:txBody>
      </p:sp>
      <p:sp>
        <p:nvSpPr>
          <p:cNvPr id="3" name="Left Brace 2">
            <a:extLst>
              <a:ext uri="{FF2B5EF4-FFF2-40B4-BE49-F238E27FC236}">
                <a16:creationId xmlns:a16="http://schemas.microsoft.com/office/drawing/2014/main" id="{3C89AA4D-6D91-4299-985C-1A843DBC7841}"/>
              </a:ext>
            </a:extLst>
          </p:cNvPr>
          <p:cNvSpPr/>
          <p:nvPr/>
        </p:nvSpPr>
        <p:spPr>
          <a:xfrm rot="16200000">
            <a:off x="3816904" y="4374802"/>
            <a:ext cx="625895" cy="3003444"/>
          </a:xfrm>
          <a:prstGeom prst="lef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sz="2400" dirty="0"/>
          </a:p>
        </p:txBody>
      </p:sp>
      <p:sp>
        <p:nvSpPr>
          <p:cNvPr id="11" name="Left Brace 10">
            <a:extLst>
              <a:ext uri="{FF2B5EF4-FFF2-40B4-BE49-F238E27FC236}">
                <a16:creationId xmlns:a16="http://schemas.microsoft.com/office/drawing/2014/main" id="{2279F765-A2C3-4E9A-85F6-8918FF1CAC39}"/>
              </a:ext>
            </a:extLst>
          </p:cNvPr>
          <p:cNvSpPr/>
          <p:nvPr/>
        </p:nvSpPr>
        <p:spPr>
          <a:xfrm rot="16200000">
            <a:off x="6820347" y="4374801"/>
            <a:ext cx="625895" cy="3003442"/>
          </a:xfrm>
          <a:prstGeom prst="lef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sz="2400" dirty="0"/>
          </a:p>
        </p:txBody>
      </p:sp>
      <p:sp>
        <p:nvSpPr>
          <p:cNvPr id="5" name="Title 4">
            <a:extLst>
              <a:ext uri="{FF2B5EF4-FFF2-40B4-BE49-F238E27FC236}">
                <a16:creationId xmlns:a16="http://schemas.microsoft.com/office/drawing/2014/main" id="{9BF458EF-4209-4FC6-AB06-7DF61F66A411}"/>
              </a:ext>
            </a:extLst>
          </p:cNvPr>
          <p:cNvSpPr>
            <a:spLocks noGrp="1"/>
          </p:cNvSpPr>
          <p:nvPr>
            <p:ph type="title"/>
          </p:nvPr>
        </p:nvSpPr>
        <p:spPr>
          <a:xfrm>
            <a:off x="1524000" y="36576"/>
            <a:ext cx="9144000" cy="1097280"/>
          </a:xfrm>
        </p:spPr>
        <p:txBody>
          <a:bodyPr>
            <a:normAutofit fontScale="90000"/>
          </a:bodyPr>
          <a:lstStyle/>
          <a:p>
            <a:pPr algn="ctr"/>
            <a:r>
              <a:rPr lang="en-US" dirty="0"/>
              <a:t>Maine Derivation of an Acute Toxicity Value for Naphthalene</a:t>
            </a:r>
          </a:p>
        </p:txBody>
      </p:sp>
      <p:sp>
        <p:nvSpPr>
          <p:cNvPr id="13" name="TextBox 12">
            <a:extLst>
              <a:ext uri="{FF2B5EF4-FFF2-40B4-BE49-F238E27FC236}">
                <a16:creationId xmlns:a16="http://schemas.microsoft.com/office/drawing/2014/main" id="{01724D5A-1BD8-4926-989A-B1A305A2AC7E}"/>
              </a:ext>
            </a:extLst>
          </p:cNvPr>
          <p:cNvSpPr txBox="1"/>
          <p:nvPr/>
        </p:nvSpPr>
        <p:spPr>
          <a:xfrm>
            <a:off x="3642263" y="6185973"/>
            <a:ext cx="937963"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~60x </a:t>
            </a:r>
          </a:p>
        </p:txBody>
      </p:sp>
      <p:sp>
        <p:nvSpPr>
          <p:cNvPr id="14" name="TextBox 13">
            <a:extLst>
              <a:ext uri="{FF2B5EF4-FFF2-40B4-BE49-F238E27FC236}">
                <a16:creationId xmlns:a16="http://schemas.microsoft.com/office/drawing/2014/main" id="{CA0F59C0-0B9D-4CB5-8968-652F0AFDDFB6}"/>
              </a:ext>
            </a:extLst>
          </p:cNvPr>
          <p:cNvSpPr txBox="1"/>
          <p:nvPr/>
        </p:nvSpPr>
        <p:spPr>
          <a:xfrm>
            <a:off x="6769434" y="6167685"/>
            <a:ext cx="854700"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~10x</a:t>
            </a:r>
          </a:p>
        </p:txBody>
      </p:sp>
      <p:sp>
        <p:nvSpPr>
          <p:cNvPr id="4" name="Rectangle 3">
            <a:extLst>
              <a:ext uri="{FF2B5EF4-FFF2-40B4-BE49-F238E27FC236}">
                <a16:creationId xmlns:a16="http://schemas.microsoft.com/office/drawing/2014/main" id="{34F80DD2-C40D-4263-B7B7-B7F32EF80F14}"/>
              </a:ext>
            </a:extLst>
          </p:cNvPr>
          <p:cNvSpPr/>
          <p:nvPr/>
        </p:nvSpPr>
        <p:spPr>
          <a:xfrm>
            <a:off x="1682532" y="5043021"/>
            <a:ext cx="1884437"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Nasal lesions</a:t>
            </a:r>
          </a:p>
          <a:p>
            <a:pPr algn="ctr"/>
            <a:r>
              <a:rPr lang="en-US" sz="1400" dirty="0">
                <a:solidFill>
                  <a:schemeClr val="tx1"/>
                </a:solidFill>
              </a:rPr>
              <a:t>(NOAEL</a:t>
            </a:r>
            <a:r>
              <a:rPr lang="en-US" sz="1200" dirty="0">
                <a:solidFill>
                  <a:schemeClr val="tx1"/>
                </a:solidFill>
              </a:rPr>
              <a:t>)</a:t>
            </a:r>
          </a:p>
        </p:txBody>
      </p:sp>
      <p:sp>
        <p:nvSpPr>
          <p:cNvPr id="15" name="Rectangle 14">
            <a:extLst>
              <a:ext uri="{FF2B5EF4-FFF2-40B4-BE49-F238E27FC236}">
                <a16:creationId xmlns:a16="http://schemas.microsoft.com/office/drawing/2014/main" id="{B80772CA-8721-4A3C-ACA8-0BE77713915A}"/>
              </a:ext>
            </a:extLst>
          </p:cNvPr>
          <p:cNvSpPr/>
          <p:nvPr/>
        </p:nvSpPr>
        <p:spPr>
          <a:xfrm>
            <a:off x="4745213" y="5072570"/>
            <a:ext cx="1884437" cy="566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Human Equivalent Dose (NOAEL)</a:t>
            </a:r>
          </a:p>
          <a:p>
            <a:pPr algn="ctr"/>
            <a:endParaRPr lang="en-US" sz="1000" dirty="0">
              <a:solidFill>
                <a:schemeClr val="tx1"/>
              </a:solidFill>
            </a:endParaRPr>
          </a:p>
        </p:txBody>
      </p:sp>
      <p:sp>
        <p:nvSpPr>
          <p:cNvPr id="16" name="Rectangle 15">
            <a:extLst>
              <a:ext uri="{FF2B5EF4-FFF2-40B4-BE49-F238E27FC236}">
                <a16:creationId xmlns:a16="http://schemas.microsoft.com/office/drawing/2014/main" id="{A76FB06A-1D2F-4CE7-82AC-1D2F4EF7C670}"/>
              </a:ext>
            </a:extLst>
          </p:cNvPr>
          <p:cNvSpPr/>
          <p:nvPr/>
        </p:nvSpPr>
        <p:spPr>
          <a:xfrm>
            <a:off x="7223064" y="5022747"/>
            <a:ext cx="2853902" cy="590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Dose that is “safe” for sensitive members of the population</a:t>
            </a:r>
          </a:p>
        </p:txBody>
      </p:sp>
      <p:pic>
        <p:nvPicPr>
          <p:cNvPr id="7" name="Picture 6">
            <a:extLst>
              <a:ext uri="{FF2B5EF4-FFF2-40B4-BE49-F238E27FC236}">
                <a16:creationId xmlns:a16="http://schemas.microsoft.com/office/drawing/2014/main" id="{00A6859E-F02B-4BC7-810B-9C73FFF9A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248" y="3008376"/>
            <a:ext cx="2024007" cy="1380331"/>
          </a:xfrm>
          <a:prstGeom prst="rect">
            <a:avLst/>
          </a:prstGeom>
        </p:spPr>
      </p:pic>
      <p:sp>
        <p:nvSpPr>
          <p:cNvPr id="19" name="Rectangle 18">
            <a:extLst>
              <a:ext uri="{FF2B5EF4-FFF2-40B4-BE49-F238E27FC236}">
                <a16:creationId xmlns:a16="http://schemas.microsoft.com/office/drawing/2014/main" id="{2560F7E5-D63F-441F-93F3-FE4D46E89A12}"/>
              </a:ext>
            </a:extLst>
          </p:cNvPr>
          <p:cNvSpPr/>
          <p:nvPr/>
        </p:nvSpPr>
        <p:spPr>
          <a:xfrm>
            <a:off x="8253274" y="5018365"/>
            <a:ext cx="905522" cy="9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E44CD2-AC71-4906-A610-22B003217BAE}"/>
              </a:ext>
            </a:extLst>
          </p:cNvPr>
          <p:cNvSpPr/>
          <p:nvPr/>
        </p:nvSpPr>
        <p:spPr>
          <a:xfrm flipV="1">
            <a:off x="8313178" y="5015082"/>
            <a:ext cx="532660" cy="91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0A286E-37C0-4BD9-B243-6E2E1D1709A2}"/>
              </a:ext>
            </a:extLst>
          </p:cNvPr>
          <p:cNvSpPr/>
          <p:nvPr/>
        </p:nvSpPr>
        <p:spPr>
          <a:xfrm>
            <a:off x="5309616" y="4656918"/>
            <a:ext cx="722376" cy="37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45E164C9-318F-403F-868E-3FFFE15C7796}"/>
              </a:ext>
            </a:extLst>
          </p:cNvPr>
          <p:cNvSpPr/>
          <p:nvPr/>
        </p:nvSpPr>
        <p:spPr>
          <a:xfrm>
            <a:off x="5365243" y="4956296"/>
            <a:ext cx="532660" cy="548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5D060E-DC80-4E5C-8140-13ACAC3453B6}"/>
              </a:ext>
            </a:extLst>
          </p:cNvPr>
          <p:cNvSpPr txBox="1"/>
          <p:nvPr/>
        </p:nvSpPr>
        <p:spPr>
          <a:xfrm>
            <a:off x="5325304" y="4421061"/>
            <a:ext cx="1884437" cy="338554"/>
          </a:xfrm>
          <a:prstGeom prst="rect">
            <a:avLst/>
          </a:prstGeom>
          <a:noFill/>
        </p:spPr>
        <p:txBody>
          <a:bodyPr wrap="square" rtlCol="0">
            <a:spAutoFit/>
          </a:bodyPr>
          <a:lstStyle/>
          <a:p>
            <a:r>
              <a:rPr lang="en-US" sz="1600" b="1" dirty="0"/>
              <a:t> 25 ppb</a:t>
            </a:r>
          </a:p>
        </p:txBody>
      </p:sp>
      <p:sp>
        <p:nvSpPr>
          <p:cNvPr id="6" name="Rectangle 5">
            <a:extLst>
              <a:ext uri="{FF2B5EF4-FFF2-40B4-BE49-F238E27FC236}">
                <a16:creationId xmlns:a16="http://schemas.microsoft.com/office/drawing/2014/main" id="{3B126A5D-6B3F-4769-9FB6-BB4107D5FA66}"/>
              </a:ext>
            </a:extLst>
          </p:cNvPr>
          <p:cNvSpPr/>
          <p:nvPr/>
        </p:nvSpPr>
        <p:spPr>
          <a:xfrm>
            <a:off x="2032986" y="1764869"/>
            <a:ext cx="1313896" cy="328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1024C2-1B8A-4A88-B953-724369A74F5E}"/>
              </a:ext>
            </a:extLst>
          </p:cNvPr>
          <p:cNvSpPr/>
          <p:nvPr/>
        </p:nvSpPr>
        <p:spPr>
          <a:xfrm>
            <a:off x="2393945" y="1797338"/>
            <a:ext cx="502920" cy="320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A011CC-786A-4D71-A42C-29DA88F54F5D}"/>
              </a:ext>
            </a:extLst>
          </p:cNvPr>
          <p:cNvSpPr txBox="1"/>
          <p:nvPr/>
        </p:nvSpPr>
        <p:spPr>
          <a:xfrm>
            <a:off x="4348716" y="1694010"/>
            <a:ext cx="1640144" cy="923330"/>
          </a:xfrm>
          <a:prstGeom prst="rect">
            <a:avLst/>
          </a:prstGeom>
          <a:solidFill>
            <a:schemeClr val="bg1"/>
          </a:solidFill>
        </p:spPr>
        <p:txBody>
          <a:bodyPr wrap="square" rtlCol="0">
            <a:spAutoFit/>
          </a:bodyPr>
          <a:lstStyle/>
          <a:p>
            <a:pPr algn="ctr"/>
            <a:r>
              <a:rPr lang="en-US" dirty="0"/>
              <a:t>Rodent to Human</a:t>
            </a:r>
          </a:p>
          <a:p>
            <a:pPr algn="ctr"/>
            <a:r>
              <a:rPr lang="en-US" dirty="0"/>
              <a:t>Conversions</a:t>
            </a:r>
          </a:p>
        </p:txBody>
      </p:sp>
      <p:sp>
        <p:nvSpPr>
          <p:cNvPr id="17" name="Rectangle 16">
            <a:extLst>
              <a:ext uri="{FF2B5EF4-FFF2-40B4-BE49-F238E27FC236}">
                <a16:creationId xmlns:a16="http://schemas.microsoft.com/office/drawing/2014/main" id="{7C6F308D-7332-4D9F-8198-DF2E7FC35A4C}"/>
              </a:ext>
            </a:extLst>
          </p:cNvPr>
          <p:cNvSpPr/>
          <p:nvPr/>
        </p:nvSpPr>
        <p:spPr>
          <a:xfrm>
            <a:off x="7810500" y="3795395"/>
            <a:ext cx="597928" cy="54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B0D00F-FB86-41E3-BE0B-6C6F23698D97}"/>
              </a:ext>
            </a:extLst>
          </p:cNvPr>
          <p:cNvSpPr/>
          <p:nvPr/>
        </p:nvSpPr>
        <p:spPr>
          <a:xfrm>
            <a:off x="6762554" y="3306768"/>
            <a:ext cx="1047945" cy="70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BC193A9-51D5-41F1-AD6F-BEC61A39A25A}"/>
              </a:ext>
            </a:extLst>
          </p:cNvPr>
          <p:cNvSpPr txBox="1"/>
          <p:nvPr/>
        </p:nvSpPr>
        <p:spPr>
          <a:xfrm>
            <a:off x="6881784" y="3407986"/>
            <a:ext cx="1431394" cy="923330"/>
          </a:xfrm>
          <a:prstGeom prst="rect">
            <a:avLst/>
          </a:prstGeom>
          <a:solidFill>
            <a:schemeClr val="bg1"/>
          </a:solidFill>
        </p:spPr>
        <p:txBody>
          <a:bodyPr wrap="square" rtlCol="0">
            <a:spAutoFit/>
          </a:bodyPr>
          <a:lstStyle/>
          <a:p>
            <a:pPr algn="ctr"/>
            <a:r>
              <a:rPr lang="en-US" dirty="0"/>
              <a:t>Protection of Sensitive Individuals</a:t>
            </a:r>
          </a:p>
        </p:txBody>
      </p:sp>
      <p:sp>
        <p:nvSpPr>
          <p:cNvPr id="29" name="TextBox 28">
            <a:extLst>
              <a:ext uri="{FF2B5EF4-FFF2-40B4-BE49-F238E27FC236}">
                <a16:creationId xmlns:a16="http://schemas.microsoft.com/office/drawing/2014/main" id="{80EC1625-4D41-4C0D-9E2F-1D452586E567}"/>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10</a:t>
            </a:fld>
            <a:endParaRPr lang="en-US" sz="1600" dirty="0"/>
          </a:p>
        </p:txBody>
      </p:sp>
      <p:pic>
        <p:nvPicPr>
          <p:cNvPr id="28" name="Picture 27">
            <a:extLst>
              <a:ext uri="{FF2B5EF4-FFF2-40B4-BE49-F238E27FC236}">
                <a16:creationId xmlns:a16="http://schemas.microsoft.com/office/drawing/2014/main" id="{3607906E-D432-459F-A496-9FD38BA240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
        <p:nvSpPr>
          <p:cNvPr id="30" name="Rectangle 29">
            <a:extLst>
              <a:ext uri="{FF2B5EF4-FFF2-40B4-BE49-F238E27FC236}">
                <a16:creationId xmlns:a16="http://schemas.microsoft.com/office/drawing/2014/main" id="{2C23094E-1F3F-459F-8983-135F843462CF}"/>
              </a:ext>
            </a:extLst>
          </p:cNvPr>
          <p:cNvSpPr/>
          <p:nvPr/>
        </p:nvSpPr>
        <p:spPr>
          <a:xfrm>
            <a:off x="8347419" y="4951502"/>
            <a:ext cx="605193" cy="5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12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261B3E-7EF9-4DC1-981F-32399ADEB14F}"/>
              </a:ext>
            </a:extLst>
          </p:cNvPr>
          <p:cNvSpPr txBox="1"/>
          <p:nvPr/>
        </p:nvSpPr>
        <p:spPr>
          <a:xfrm>
            <a:off x="4262229" y="36576"/>
            <a:ext cx="3667539" cy="523220"/>
          </a:xfrm>
          <a:prstGeom prst="rect">
            <a:avLst/>
          </a:prstGeom>
          <a:noFill/>
        </p:spPr>
        <p:txBody>
          <a:bodyPr wrap="square" rtlCol="0">
            <a:spAutoFit/>
          </a:bodyPr>
          <a:lstStyle/>
          <a:p>
            <a:pPr algn="ctr"/>
            <a:r>
              <a:rPr lang="en-US" sz="2800" b="1" dirty="0"/>
              <a:t>EXAMPLE - Acrolein</a:t>
            </a:r>
          </a:p>
        </p:txBody>
      </p:sp>
      <p:sp>
        <p:nvSpPr>
          <p:cNvPr id="6" name="TextBox 5">
            <a:extLst>
              <a:ext uri="{FF2B5EF4-FFF2-40B4-BE49-F238E27FC236}">
                <a16:creationId xmlns:a16="http://schemas.microsoft.com/office/drawing/2014/main" id="{790A8502-E625-44A5-ACE7-57D086D317E7}"/>
              </a:ext>
            </a:extLst>
          </p:cNvPr>
          <p:cNvSpPr txBox="1"/>
          <p:nvPr/>
        </p:nvSpPr>
        <p:spPr>
          <a:xfrm>
            <a:off x="2468371" y="914400"/>
            <a:ext cx="7255256" cy="369332"/>
          </a:xfrm>
          <a:prstGeom prst="rect">
            <a:avLst/>
          </a:prstGeom>
          <a:noFill/>
        </p:spPr>
        <p:txBody>
          <a:bodyPr wrap="none" rtlCol="0">
            <a:spAutoFit/>
          </a:bodyPr>
          <a:lstStyle/>
          <a:p>
            <a:pPr algn="ctr"/>
            <a:r>
              <a:rPr lang="en-US" dirty="0"/>
              <a:t>Comparison of grab sample results for Acrolein to an acute health guideline</a:t>
            </a:r>
          </a:p>
        </p:txBody>
      </p:sp>
      <p:pic>
        <p:nvPicPr>
          <p:cNvPr id="3" name="Picture 2" descr="A screenshot of a cell phone&#10;&#10;Description automatically generated">
            <a:extLst>
              <a:ext uri="{FF2B5EF4-FFF2-40B4-BE49-F238E27FC236}">
                <a16:creationId xmlns:a16="http://schemas.microsoft.com/office/drawing/2014/main" id="{BA7A0CE4-F63A-4855-BE02-29C30D5EB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 y="1371600"/>
            <a:ext cx="10058420" cy="5029210"/>
          </a:xfrm>
          <a:prstGeom prst="rect">
            <a:avLst/>
          </a:prstGeom>
        </p:spPr>
      </p:pic>
      <p:sp>
        <p:nvSpPr>
          <p:cNvPr id="10" name="TextBox 9">
            <a:extLst>
              <a:ext uri="{FF2B5EF4-FFF2-40B4-BE49-F238E27FC236}">
                <a16:creationId xmlns:a16="http://schemas.microsoft.com/office/drawing/2014/main" id="{90F24226-8920-414D-8AD9-91995920340F}"/>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11</a:t>
            </a:fld>
            <a:endParaRPr lang="en-US" sz="1600" dirty="0"/>
          </a:p>
        </p:txBody>
      </p:sp>
      <p:pic>
        <p:nvPicPr>
          <p:cNvPr id="8" name="Picture 7">
            <a:extLst>
              <a:ext uri="{FF2B5EF4-FFF2-40B4-BE49-F238E27FC236}">
                <a16:creationId xmlns:a16="http://schemas.microsoft.com/office/drawing/2014/main" id="{49F33968-00C6-4734-B1D4-A2670DA0B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372767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DFFB6BE-1E35-40C1-82D8-1CD35D55EEE6}"/>
              </a:ext>
            </a:extLst>
          </p:cNvPr>
          <p:cNvSpPr txBox="1"/>
          <p:nvPr/>
        </p:nvSpPr>
        <p:spPr>
          <a:xfrm>
            <a:off x="1671611" y="1257852"/>
            <a:ext cx="1884437" cy="338554"/>
          </a:xfrm>
          <a:prstGeom prst="rect">
            <a:avLst/>
          </a:prstGeom>
          <a:noFill/>
        </p:spPr>
        <p:txBody>
          <a:bodyPr wrap="square" rtlCol="0">
            <a:spAutoFit/>
          </a:bodyPr>
          <a:lstStyle/>
          <a:p>
            <a:pPr algn="ctr"/>
            <a:r>
              <a:rPr lang="en-US" sz="1600" b="1" dirty="0"/>
              <a:t>300 ppb</a:t>
            </a:r>
          </a:p>
        </p:txBody>
      </p:sp>
      <p:sp>
        <p:nvSpPr>
          <p:cNvPr id="10" name="TextBox 9">
            <a:extLst>
              <a:ext uri="{FF2B5EF4-FFF2-40B4-BE49-F238E27FC236}">
                <a16:creationId xmlns:a16="http://schemas.microsoft.com/office/drawing/2014/main" id="{4F529174-1223-4CAE-941B-4E021CAE5ECF}"/>
              </a:ext>
            </a:extLst>
          </p:cNvPr>
          <p:cNvSpPr txBox="1"/>
          <p:nvPr/>
        </p:nvSpPr>
        <p:spPr>
          <a:xfrm>
            <a:off x="7622222" y="4492246"/>
            <a:ext cx="1884437" cy="338554"/>
          </a:xfrm>
          <a:prstGeom prst="rect">
            <a:avLst/>
          </a:prstGeom>
          <a:noFill/>
        </p:spPr>
        <p:txBody>
          <a:bodyPr wrap="square" rtlCol="0">
            <a:spAutoFit/>
          </a:bodyPr>
          <a:lstStyle/>
          <a:p>
            <a:pPr algn="ctr"/>
            <a:r>
              <a:rPr lang="en-US" sz="1600" b="1" dirty="0"/>
              <a:t>3 ppb</a:t>
            </a:r>
          </a:p>
        </p:txBody>
      </p:sp>
      <p:sp>
        <p:nvSpPr>
          <p:cNvPr id="3" name="Left Brace 2">
            <a:extLst>
              <a:ext uri="{FF2B5EF4-FFF2-40B4-BE49-F238E27FC236}">
                <a16:creationId xmlns:a16="http://schemas.microsoft.com/office/drawing/2014/main" id="{3C89AA4D-6D91-4299-985C-1A843DBC7841}"/>
              </a:ext>
            </a:extLst>
          </p:cNvPr>
          <p:cNvSpPr/>
          <p:nvPr/>
        </p:nvSpPr>
        <p:spPr>
          <a:xfrm rot="16200000">
            <a:off x="3738741" y="4349804"/>
            <a:ext cx="625895" cy="3159771"/>
          </a:xfrm>
          <a:prstGeom prst="lef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sz="2400" dirty="0"/>
          </a:p>
        </p:txBody>
      </p:sp>
      <p:sp>
        <p:nvSpPr>
          <p:cNvPr id="11" name="Left Brace 10">
            <a:extLst>
              <a:ext uri="{FF2B5EF4-FFF2-40B4-BE49-F238E27FC236}">
                <a16:creationId xmlns:a16="http://schemas.microsoft.com/office/drawing/2014/main" id="{2279F765-A2C3-4E9A-85F6-8918FF1CAC39}"/>
              </a:ext>
            </a:extLst>
          </p:cNvPr>
          <p:cNvSpPr/>
          <p:nvPr/>
        </p:nvSpPr>
        <p:spPr>
          <a:xfrm rot="16200000">
            <a:off x="6820347" y="4427966"/>
            <a:ext cx="625895" cy="3003442"/>
          </a:xfrm>
          <a:prstGeom prst="lef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sz="2400" dirty="0"/>
          </a:p>
        </p:txBody>
      </p:sp>
      <p:sp>
        <p:nvSpPr>
          <p:cNvPr id="5" name="Title 4">
            <a:extLst>
              <a:ext uri="{FF2B5EF4-FFF2-40B4-BE49-F238E27FC236}">
                <a16:creationId xmlns:a16="http://schemas.microsoft.com/office/drawing/2014/main" id="{9BF458EF-4209-4FC6-AB06-7DF61F66A411}"/>
              </a:ext>
            </a:extLst>
          </p:cNvPr>
          <p:cNvSpPr>
            <a:spLocks noGrp="1"/>
          </p:cNvSpPr>
          <p:nvPr>
            <p:ph type="title"/>
          </p:nvPr>
        </p:nvSpPr>
        <p:spPr>
          <a:xfrm>
            <a:off x="1314680" y="36576"/>
            <a:ext cx="9434623" cy="1097280"/>
          </a:xfrm>
        </p:spPr>
        <p:txBody>
          <a:bodyPr>
            <a:normAutofit fontScale="90000"/>
          </a:bodyPr>
          <a:lstStyle/>
          <a:p>
            <a:pPr algn="ctr"/>
            <a:r>
              <a:rPr lang="en-US" dirty="0"/>
              <a:t>ATSDR’s Derivation of an Acute Toxicity Value for Acrolein</a:t>
            </a:r>
          </a:p>
        </p:txBody>
      </p:sp>
      <p:sp>
        <p:nvSpPr>
          <p:cNvPr id="13" name="TextBox 12">
            <a:extLst>
              <a:ext uri="{FF2B5EF4-FFF2-40B4-BE49-F238E27FC236}">
                <a16:creationId xmlns:a16="http://schemas.microsoft.com/office/drawing/2014/main" id="{01724D5A-1BD8-4926-989A-B1A305A2AC7E}"/>
              </a:ext>
            </a:extLst>
          </p:cNvPr>
          <p:cNvSpPr txBox="1"/>
          <p:nvPr/>
        </p:nvSpPr>
        <p:spPr>
          <a:xfrm>
            <a:off x="3642263" y="6239138"/>
            <a:ext cx="937963"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10x </a:t>
            </a:r>
          </a:p>
        </p:txBody>
      </p:sp>
      <p:sp>
        <p:nvSpPr>
          <p:cNvPr id="14" name="TextBox 13">
            <a:extLst>
              <a:ext uri="{FF2B5EF4-FFF2-40B4-BE49-F238E27FC236}">
                <a16:creationId xmlns:a16="http://schemas.microsoft.com/office/drawing/2014/main" id="{CA0F59C0-0B9D-4CB5-8968-652F0AFDDFB6}"/>
              </a:ext>
            </a:extLst>
          </p:cNvPr>
          <p:cNvSpPr txBox="1"/>
          <p:nvPr/>
        </p:nvSpPr>
        <p:spPr>
          <a:xfrm>
            <a:off x="6769434" y="6220850"/>
            <a:ext cx="8547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10x</a:t>
            </a:r>
          </a:p>
        </p:txBody>
      </p:sp>
      <p:sp>
        <p:nvSpPr>
          <p:cNvPr id="4" name="Rectangle 3">
            <a:extLst>
              <a:ext uri="{FF2B5EF4-FFF2-40B4-BE49-F238E27FC236}">
                <a16:creationId xmlns:a16="http://schemas.microsoft.com/office/drawing/2014/main" id="{34F80DD2-C40D-4263-B7B7-B7F32EF80F14}"/>
              </a:ext>
            </a:extLst>
          </p:cNvPr>
          <p:cNvSpPr/>
          <p:nvPr/>
        </p:nvSpPr>
        <p:spPr>
          <a:xfrm>
            <a:off x="849442" y="4991243"/>
            <a:ext cx="3415233"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Nose, throat irritation, </a:t>
            </a:r>
          </a:p>
          <a:p>
            <a:pPr algn="ctr"/>
            <a:r>
              <a:rPr lang="en-US" sz="1400" dirty="0">
                <a:solidFill>
                  <a:schemeClr val="tx1"/>
                </a:solidFill>
              </a:rPr>
              <a:t>decreased breathing rate</a:t>
            </a:r>
          </a:p>
          <a:p>
            <a:pPr algn="ctr"/>
            <a:r>
              <a:rPr lang="en-US" sz="1400" dirty="0">
                <a:solidFill>
                  <a:schemeClr val="tx1"/>
                </a:solidFill>
              </a:rPr>
              <a:t>(LOAEL)</a:t>
            </a:r>
            <a:endParaRPr lang="en-US" sz="1200" dirty="0">
              <a:solidFill>
                <a:schemeClr val="tx1"/>
              </a:solidFill>
            </a:endParaRPr>
          </a:p>
        </p:txBody>
      </p:sp>
      <p:sp>
        <p:nvSpPr>
          <p:cNvPr id="16" name="Rectangle 15">
            <a:extLst>
              <a:ext uri="{FF2B5EF4-FFF2-40B4-BE49-F238E27FC236}">
                <a16:creationId xmlns:a16="http://schemas.microsoft.com/office/drawing/2014/main" id="{A76FB06A-1D2F-4CE7-82AC-1D2F4EF7C670}"/>
              </a:ext>
            </a:extLst>
          </p:cNvPr>
          <p:cNvSpPr/>
          <p:nvPr/>
        </p:nvSpPr>
        <p:spPr>
          <a:xfrm>
            <a:off x="7137489" y="5064263"/>
            <a:ext cx="2853902"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Dose that is “safe” for sensitive members of the population</a:t>
            </a:r>
          </a:p>
        </p:txBody>
      </p:sp>
      <p:pic>
        <p:nvPicPr>
          <p:cNvPr id="7" name="Picture 6">
            <a:extLst>
              <a:ext uri="{FF2B5EF4-FFF2-40B4-BE49-F238E27FC236}">
                <a16:creationId xmlns:a16="http://schemas.microsoft.com/office/drawing/2014/main" id="{00A6859E-F02B-4BC7-810B-9C73FFF9A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251" y="2974227"/>
            <a:ext cx="2024007" cy="1380331"/>
          </a:xfrm>
          <a:prstGeom prst="rect">
            <a:avLst/>
          </a:prstGeom>
        </p:spPr>
      </p:pic>
      <p:sp>
        <p:nvSpPr>
          <p:cNvPr id="19" name="Rectangle 18">
            <a:extLst>
              <a:ext uri="{FF2B5EF4-FFF2-40B4-BE49-F238E27FC236}">
                <a16:creationId xmlns:a16="http://schemas.microsoft.com/office/drawing/2014/main" id="{2560F7E5-D63F-441F-93F3-FE4D46E89A12}"/>
              </a:ext>
            </a:extLst>
          </p:cNvPr>
          <p:cNvSpPr/>
          <p:nvPr/>
        </p:nvSpPr>
        <p:spPr>
          <a:xfrm>
            <a:off x="8253274" y="5018365"/>
            <a:ext cx="905522" cy="69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E44CD2-AC71-4906-A610-22B003217BAE}"/>
              </a:ext>
            </a:extLst>
          </p:cNvPr>
          <p:cNvSpPr/>
          <p:nvPr/>
        </p:nvSpPr>
        <p:spPr>
          <a:xfrm flipV="1">
            <a:off x="8312981" y="4850129"/>
            <a:ext cx="502920" cy="365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0A286E-37C0-4BD9-B243-6E2E1D1709A2}"/>
              </a:ext>
            </a:extLst>
          </p:cNvPr>
          <p:cNvSpPr/>
          <p:nvPr/>
        </p:nvSpPr>
        <p:spPr>
          <a:xfrm>
            <a:off x="5309616" y="4656918"/>
            <a:ext cx="722376" cy="37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45E164C9-318F-403F-868E-3FFFE15C7796}"/>
              </a:ext>
            </a:extLst>
          </p:cNvPr>
          <p:cNvSpPr/>
          <p:nvPr/>
        </p:nvSpPr>
        <p:spPr>
          <a:xfrm>
            <a:off x="5367984" y="4536808"/>
            <a:ext cx="502920" cy="32004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5D060E-DC80-4E5C-8140-13ACAC3453B6}"/>
              </a:ext>
            </a:extLst>
          </p:cNvPr>
          <p:cNvSpPr txBox="1"/>
          <p:nvPr/>
        </p:nvSpPr>
        <p:spPr>
          <a:xfrm>
            <a:off x="5250811" y="4198254"/>
            <a:ext cx="1884437" cy="338554"/>
          </a:xfrm>
          <a:prstGeom prst="rect">
            <a:avLst/>
          </a:prstGeom>
          <a:noFill/>
        </p:spPr>
        <p:txBody>
          <a:bodyPr wrap="square" rtlCol="0">
            <a:spAutoFit/>
          </a:bodyPr>
          <a:lstStyle/>
          <a:p>
            <a:r>
              <a:rPr lang="en-US" sz="1600" b="1" dirty="0"/>
              <a:t>30 ppb</a:t>
            </a:r>
          </a:p>
        </p:txBody>
      </p:sp>
      <p:sp>
        <p:nvSpPr>
          <p:cNvPr id="6" name="Rectangle 5">
            <a:extLst>
              <a:ext uri="{FF2B5EF4-FFF2-40B4-BE49-F238E27FC236}">
                <a16:creationId xmlns:a16="http://schemas.microsoft.com/office/drawing/2014/main" id="{FD734B6A-8197-42B0-94C3-AB80D3FA0229}"/>
              </a:ext>
            </a:extLst>
          </p:cNvPr>
          <p:cNvSpPr/>
          <p:nvPr/>
        </p:nvSpPr>
        <p:spPr>
          <a:xfrm>
            <a:off x="3642263" y="1157681"/>
            <a:ext cx="694845" cy="74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4A8FC9-6A74-46DE-A3D2-6AB7E83227AC}"/>
              </a:ext>
            </a:extLst>
          </p:cNvPr>
          <p:cNvSpPr/>
          <p:nvPr/>
        </p:nvSpPr>
        <p:spPr>
          <a:xfrm>
            <a:off x="2317745" y="1654463"/>
            <a:ext cx="502920" cy="320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516198-9C9E-4EE7-B0E9-C963B39D67E4}"/>
              </a:ext>
            </a:extLst>
          </p:cNvPr>
          <p:cNvSpPr/>
          <p:nvPr/>
        </p:nvSpPr>
        <p:spPr>
          <a:xfrm>
            <a:off x="4677224" y="4956068"/>
            <a:ext cx="1884437"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Estimated no observable adverse effect level (NOAEL)</a:t>
            </a:r>
          </a:p>
        </p:txBody>
      </p:sp>
      <p:pic>
        <p:nvPicPr>
          <p:cNvPr id="24" name="Picture 23">
            <a:extLst>
              <a:ext uri="{FF2B5EF4-FFF2-40B4-BE49-F238E27FC236}">
                <a16:creationId xmlns:a16="http://schemas.microsoft.com/office/drawing/2014/main" id="{DD6C98D1-7773-4012-8F46-D4BFED42F2B2}"/>
              </a:ext>
            </a:extLst>
          </p:cNvPr>
          <p:cNvPicPr>
            <a:picLocks noChangeAspect="1"/>
          </p:cNvPicPr>
          <p:nvPr/>
        </p:nvPicPr>
        <p:blipFill>
          <a:blip r:embed="rId4"/>
          <a:stretch>
            <a:fillRect/>
          </a:stretch>
        </p:blipFill>
        <p:spPr>
          <a:xfrm>
            <a:off x="3007025" y="1188480"/>
            <a:ext cx="538015" cy="807022"/>
          </a:xfrm>
          <a:prstGeom prst="rect">
            <a:avLst/>
          </a:prstGeom>
        </p:spPr>
      </p:pic>
      <p:sp>
        <p:nvSpPr>
          <p:cNvPr id="26" name="Arc 25">
            <a:extLst>
              <a:ext uri="{FF2B5EF4-FFF2-40B4-BE49-F238E27FC236}">
                <a16:creationId xmlns:a16="http://schemas.microsoft.com/office/drawing/2014/main" id="{1CACC708-2737-4865-B3B5-29CEE26C0929}"/>
              </a:ext>
            </a:extLst>
          </p:cNvPr>
          <p:cNvSpPr/>
          <p:nvPr/>
        </p:nvSpPr>
        <p:spPr>
          <a:xfrm>
            <a:off x="1819072" y="1629139"/>
            <a:ext cx="3800371" cy="4893405"/>
          </a:xfrm>
          <a:prstGeom prst="arc">
            <a:avLst/>
          </a:pr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00164DD8-0383-406E-8A2C-EEDEF2422CC3}"/>
              </a:ext>
            </a:extLst>
          </p:cNvPr>
          <p:cNvSpPr txBox="1"/>
          <p:nvPr/>
        </p:nvSpPr>
        <p:spPr>
          <a:xfrm>
            <a:off x="4439510" y="2119546"/>
            <a:ext cx="1431394" cy="923330"/>
          </a:xfrm>
          <a:prstGeom prst="rect">
            <a:avLst/>
          </a:prstGeom>
          <a:solidFill>
            <a:schemeClr val="bg1"/>
          </a:solidFill>
        </p:spPr>
        <p:txBody>
          <a:bodyPr wrap="square" rtlCol="0">
            <a:spAutoFit/>
          </a:bodyPr>
          <a:lstStyle/>
          <a:p>
            <a:pPr algn="ctr"/>
            <a:r>
              <a:rPr lang="en-US" dirty="0"/>
              <a:t>LOAEL to NOAEL conversion</a:t>
            </a:r>
          </a:p>
        </p:txBody>
      </p:sp>
      <p:pic>
        <p:nvPicPr>
          <p:cNvPr id="28" name="Picture 27">
            <a:extLst>
              <a:ext uri="{FF2B5EF4-FFF2-40B4-BE49-F238E27FC236}">
                <a16:creationId xmlns:a16="http://schemas.microsoft.com/office/drawing/2014/main" id="{CBA925B4-67BC-44BC-B2AF-D608E60ABE4B}"/>
              </a:ext>
            </a:extLst>
          </p:cNvPr>
          <p:cNvPicPr>
            <a:picLocks noChangeAspect="1"/>
          </p:cNvPicPr>
          <p:nvPr/>
        </p:nvPicPr>
        <p:blipFill>
          <a:blip r:embed="rId4"/>
          <a:stretch>
            <a:fillRect/>
          </a:stretch>
        </p:blipFill>
        <p:spPr>
          <a:xfrm>
            <a:off x="6144238" y="3951047"/>
            <a:ext cx="538015" cy="807022"/>
          </a:xfrm>
          <a:prstGeom prst="rect">
            <a:avLst/>
          </a:prstGeom>
        </p:spPr>
      </p:pic>
      <p:sp>
        <p:nvSpPr>
          <p:cNvPr id="30" name="Arc 29">
            <a:extLst>
              <a:ext uri="{FF2B5EF4-FFF2-40B4-BE49-F238E27FC236}">
                <a16:creationId xmlns:a16="http://schemas.microsoft.com/office/drawing/2014/main" id="{3C17FABC-09AB-499A-8B2D-C2F98BC7B698}"/>
              </a:ext>
            </a:extLst>
          </p:cNvPr>
          <p:cNvSpPr/>
          <p:nvPr/>
        </p:nvSpPr>
        <p:spPr>
          <a:xfrm rot="16200000">
            <a:off x="8055420" y="2226936"/>
            <a:ext cx="1406845" cy="4345993"/>
          </a:xfrm>
          <a:prstGeom prst="arc">
            <a:avLst/>
          </a:pr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D51C0DEA-EA96-41D6-AF51-4FF2FC5D6625}"/>
              </a:ext>
            </a:extLst>
          </p:cNvPr>
          <p:cNvSpPr txBox="1"/>
          <p:nvPr/>
        </p:nvSpPr>
        <p:spPr>
          <a:xfrm>
            <a:off x="6892158" y="3389488"/>
            <a:ext cx="1431394" cy="923330"/>
          </a:xfrm>
          <a:prstGeom prst="rect">
            <a:avLst/>
          </a:prstGeom>
          <a:solidFill>
            <a:schemeClr val="bg1"/>
          </a:solidFill>
        </p:spPr>
        <p:txBody>
          <a:bodyPr wrap="square" rtlCol="0">
            <a:spAutoFit/>
          </a:bodyPr>
          <a:lstStyle/>
          <a:p>
            <a:pPr algn="ctr"/>
            <a:r>
              <a:rPr lang="en-US" dirty="0"/>
              <a:t>Protection of Sensitive Individuals</a:t>
            </a:r>
          </a:p>
        </p:txBody>
      </p:sp>
      <p:sp>
        <p:nvSpPr>
          <p:cNvPr id="33" name="TextBox 32">
            <a:extLst>
              <a:ext uri="{FF2B5EF4-FFF2-40B4-BE49-F238E27FC236}">
                <a16:creationId xmlns:a16="http://schemas.microsoft.com/office/drawing/2014/main" id="{F42EF73D-A40F-47E9-86CE-6061F0F9FB35}"/>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12</a:t>
            </a:fld>
            <a:endParaRPr lang="en-US" sz="1600" dirty="0"/>
          </a:p>
        </p:txBody>
      </p:sp>
      <p:pic>
        <p:nvPicPr>
          <p:cNvPr id="34" name="Picture 33">
            <a:extLst>
              <a:ext uri="{FF2B5EF4-FFF2-40B4-BE49-F238E27FC236}">
                <a16:creationId xmlns:a16="http://schemas.microsoft.com/office/drawing/2014/main" id="{F80B1C8E-8F28-441D-AFBA-F276B98E7C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908895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42416"/>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Calibri" panose="020F0502020204030204" pitchFamily="34" charset="0"/>
                <a:cs typeface="Calibri" panose="020F0502020204030204" pitchFamily="34" charset="0"/>
              </a:rPr>
              <a:t>How we assess short-term exposure to chemicals in outside air:</a:t>
            </a:r>
          </a:p>
        </p:txBody>
      </p:sp>
      <p:sp>
        <p:nvSpPr>
          <p:cNvPr id="9" name="TextBox 8">
            <a:extLst>
              <a:ext uri="{FF2B5EF4-FFF2-40B4-BE49-F238E27FC236}">
                <a16:creationId xmlns:a16="http://schemas.microsoft.com/office/drawing/2014/main" id="{4E97839D-4E28-4C73-896D-D51303C78F48}"/>
              </a:ext>
            </a:extLst>
          </p:cNvPr>
          <p:cNvSpPr txBox="1"/>
          <p:nvPr/>
        </p:nvSpPr>
        <p:spPr>
          <a:xfrm>
            <a:off x="4510929" y="2327935"/>
            <a:ext cx="1750979" cy="464871"/>
          </a:xfrm>
          <a:prstGeom prst="rect">
            <a:avLst/>
          </a:prstGeom>
          <a:noFill/>
          <a:ln w="25400">
            <a:noFill/>
          </a:ln>
        </p:spPr>
        <p:txBody>
          <a:bodyPr wrap="square" rtlCol="0">
            <a:spAutoFit/>
          </a:bodyPr>
          <a:lstStyle/>
          <a:p>
            <a:pPr>
              <a:lnSpc>
                <a:spcPct val="150000"/>
              </a:lnSpc>
            </a:pPr>
            <a:r>
              <a:rPr lang="en-US" dirty="0"/>
              <a:t>Acrolein</a:t>
            </a:r>
          </a:p>
        </p:txBody>
      </p:sp>
      <p:cxnSp>
        <p:nvCxnSpPr>
          <p:cNvPr id="10" name="Straight Arrow Connector 9">
            <a:extLst>
              <a:ext uri="{FF2B5EF4-FFF2-40B4-BE49-F238E27FC236}">
                <a16:creationId xmlns:a16="http://schemas.microsoft.com/office/drawing/2014/main" id="{83FD6472-199D-4054-BF1E-9529B88A1DDC}"/>
              </a:ext>
            </a:extLst>
          </p:cNvPr>
          <p:cNvCxnSpPr>
            <a:cxnSpLocks/>
          </p:cNvCxnSpPr>
          <p:nvPr/>
        </p:nvCxnSpPr>
        <p:spPr>
          <a:xfrm flipV="1">
            <a:off x="2683136" y="3126680"/>
            <a:ext cx="1743192" cy="904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6BBF01-74A9-4C58-AE94-E1FC4E91775F}"/>
              </a:ext>
            </a:extLst>
          </p:cNvPr>
          <p:cNvCxnSpPr>
            <a:cxnSpLocks/>
          </p:cNvCxnSpPr>
          <p:nvPr/>
        </p:nvCxnSpPr>
        <p:spPr>
          <a:xfrm flipV="1">
            <a:off x="2683136" y="3579019"/>
            <a:ext cx="1750979" cy="452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4F2AB5-32D1-4107-9A6A-38E9ECF7A89B}"/>
              </a:ext>
            </a:extLst>
          </p:cNvPr>
          <p:cNvCxnSpPr>
            <a:cxnSpLocks/>
          </p:cNvCxnSpPr>
          <p:nvPr/>
        </p:nvCxnSpPr>
        <p:spPr>
          <a:xfrm>
            <a:off x="2692864" y="4031357"/>
            <a:ext cx="1731528" cy="67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304901F-1108-4D18-AE90-E8CFB3B11986}"/>
              </a:ext>
            </a:extLst>
          </p:cNvPr>
          <p:cNvCxnSpPr>
            <a:cxnSpLocks/>
          </p:cNvCxnSpPr>
          <p:nvPr/>
        </p:nvCxnSpPr>
        <p:spPr>
          <a:xfrm>
            <a:off x="2683137" y="4031357"/>
            <a:ext cx="1750977" cy="534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F80D04-57F3-4170-898D-AB7DDF9C47B2}"/>
              </a:ext>
            </a:extLst>
          </p:cNvPr>
          <p:cNvCxnSpPr>
            <a:cxnSpLocks/>
          </p:cNvCxnSpPr>
          <p:nvPr/>
        </p:nvCxnSpPr>
        <p:spPr>
          <a:xfrm>
            <a:off x="2683136" y="4031357"/>
            <a:ext cx="1750978" cy="1068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8654859-8179-4B34-861A-0F954B467304}"/>
              </a:ext>
            </a:extLst>
          </p:cNvPr>
          <p:cNvCxnSpPr>
            <a:cxnSpLocks/>
          </p:cNvCxnSpPr>
          <p:nvPr/>
        </p:nvCxnSpPr>
        <p:spPr>
          <a:xfrm flipV="1">
            <a:off x="2683135" y="2659752"/>
            <a:ext cx="1750980" cy="1386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3B9D4C-B68A-43C9-97E3-D524104D1ED4}"/>
              </a:ext>
            </a:extLst>
          </p:cNvPr>
          <p:cNvCxnSpPr>
            <a:cxnSpLocks/>
          </p:cNvCxnSpPr>
          <p:nvPr/>
        </p:nvCxnSpPr>
        <p:spPr>
          <a:xfrm>
            <a:off x="2683135" y="4031357"/>
            <a:ext cx="1760707" cy="1517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C0C367B-39DD-4CF2-998B-6DE55675644C}"/>
              </a:ext>
            </a:extLst>
          </p:cNvPr>
          <p:cNvSpPr txBox="1"/>
          <p:nvPr/>
        </p:nvSpPr>
        <p:spPr>
          <a:xfrm>
            <a:off x="578570" y="2434018"/>
            <a:ext cx="2328297" cy="3785652"/>
          </a:xfrm>
          <a:prstGeom prst="rect">
            <a:avLst/>
          </a:prstGeom>
          <a:noFill/>
          <a:ln>
            <a:noFill/>
          </a:ln>
        </p:spPr>
        <p:txBody>
          <a:bodyPr wrap="square" rtlCol="0">
            <a:spAutoFit/>
          </a:bodyPr>
          <a:lstStyle/>
          <a:p>
            <a:r>
              <a:rPr lang="en-US" sz="1600" dirty="0"/>
              <a:t>Day 1 →   24-hr sample</a:t>
            </a:r>
          </a:p>
          <a:p>
            <a:endParaRPr lang="en-US" sz="1600" dirty="0"/>
          </a:p>
          <a:p>
            <a:r>
              <a:rPr lang="en-US" sz="1600" dirty="0"/>
              <a:t>Day 6 →   24-hr sample</a:t>
            </a:r>
          </a:p>
          <a:p>
            <a:endParaRPr lang="en-US" sz="1600" dirty="0"/>
          </a:p>
          <a:p>
            <a:r>
              <a:rPr lang="en-US" sz="1600" dirty="0"/>
              <a:t>Day 12 → 24-hr sample</a:t>
            </a:r>
          </a:p>
          <a:p>
            <a:endParaRPr lang="en-US" sz="1600" dirty="0"/>
          </a:p>
          <a:p>
            <a:r>
              <a:rPr lang="en-US" sz="1600" dirty="0"/>
              <a:t>Day 18 → 24-hr sample</a:t>
            </a:r>
          </a:p>
          <a:p>
            <a:endParaRPr lang="en-US" sz="1600" dirty="0"/>
          </a:p>
          <a:p>
            <a:r>
              <a:rPr lang="en-US" sz="1600" dirty="0"/>
              <a:t>Day 24 → 24-hr sample</a:t>
            </a:r>
          </a:p>
          <a:p>
            <a:endParaRPr lang="en-US" sz="1600" dirty="0"/>
          </a:p>
          <a:p>
            <a:r>
              <a:rPr lang="en-US" sz="1600" dirty="0"/>
              <a:t>Day 30 → 24-hr sample</a:t>
            </a:r>
          </a:p>
          <a:p>
            <a:endParaRPr lang="en-US" sz="1600" dirty="0"/>
          </a:p>
          <a:p>
            <a:r>
              <a:rPr lang="en-US" sz="1600" dirty="0"/>
              <a:t>Day 36 → 24-hr sample</a:t>
            </a:r>
          </a:p>
          <a:p>
            <a:endParaRPr lang="en-US" sz="1600" dirty="0"/>
          </a:p>
          <a:p>
            <a:endParaRPr lang="en-US" sz="1600" dirty="0"/>
          </a:p>
        </p:txBody>
      </p:sp>
      <p:sp>
        <p:nvSpPr>
          <p:cNvPr id="18" name="TextBox 17">
            <a:extLst>
              <a:ext uri="{FF2B5EF4-FFF2-40B4-BE49-F238E27FC236}">
                <a16:creationId xmlns:a16="http://schemas.microsoft.com/office/drawing/2014/main" id="{CF74682C-3F5A-48B8-BC77-A387683B10CD}"/>
              </a:ext>
            </a:extLst>
          </p:cNvPr>
          <p:cNvSpPr txBox="1"/>
          <p:nvPr/>
        </p:nvSpPr>
        <p:spPr>
          <a:xfrm>
            <a:off x="700400" y="1333056"/>
            <a:ext cx="2084636" cy="923330"/>
          </a:xfrm>
          <a:prstGeom prst="rect">
            <a:avLst/>
          </a:prstGeom>
          <a:noFill/>
          <a:ln>
            <a:solidFill>
              <a:schemeClr val="accent1"/>
            </a:solidFill>
          </a:ln>
        </p:spPr>
        <p:txBody>
          <a:bodyPr wrap="square" rtlCol="0">
            <a:spAutoFit/>
          </a:bodyPr>
          <a:lstStyle/>
          <a:p>
            <a:r>
              <a:rPr lang="en-US" dirty="0"/>
              <a:t>For each location and each 24-hour sampling event…</a:t>
            </a:r>
          </a:p>
        </p:txBody>
      </p:sp>
      <p:sp>
        <p:nvSpPr>
          <p:cNvPr id="19" name="TextBox 18">
            <a:extLst>
              <a:ext uri="{FF2B5EF4-FFF2-40B4-BE49-F238E27FC236}">
                <a16:creationId xmlns:a16="http://schemas.microsoft.com/office/drawing/2014/main" id="{D49D93D5-04E2-4D0C-A92D-5892E28F9800}"/>
              </a:ext>
            </a:extLst>
          </p:cNvPr>
          <p:cNvSpPr txBox="1"/>
          <p:nvPr/>
        </p:nvSpPr>
        <p:spPr>
          <a:xfrm>
            <a:off x="4301434" y="1419671"/>
            <a:ext cx="1342417" cy="646331"/>
          </a:xfrm>
          <a:prstGeom prst="rect">
            <a:avLst/>
          </a:prstGeom>
          <a:noFill/>
          <a:ln>
            <a:solidFill>
              <a:schemeClr val="accent1"/>
            </a:solidFill>
          </a:ln>
        </p:spPr>
        <p:txBody>
          <a:bodyPr wrap="square" rtlCol="0">
            <a:spAutoFit/>
          </a:bodyPr>
          <a:lstStyle/>
          <a:p>
            <a:r>
              <a:rPr lang="en-US" dirty="0"/>
              <a:t>For each chemical….</a:t>
            </a:r>
          </a:p>
        </p:txBody>
      </p:sp>
      <p:sp>
        <p:nvSpPr>
          <p:cNvPr id="20" name="Flowchart: Sequential Access Storage 19">
            <a:extLst>
              <a:ext uri="{FF2B5EF4-FFF2-40B4-BE49-F238E27FC236}">
                <a16:creationId xmlns:a16="http://schemas.microsoft.com/office/drawing/2014/main" id="{5B44CE7D-8284-483F-869E-4F5CD6D1B4E9}"/>
              </a:ext>
            </a:extLst>
          </p:cNvPr>
          <p:cNvSpPr/>
          <p:nvPr/>
        </p:nvSpPr>
        <p:spPr>
          <a:xfrm>
            <a:off x="4515367" y="2799936"/>
            <a:ext cx="962154" cy="605602"/>
          </a:xfrm>
          <a:prstGeom prst="flowChartMagneticTap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63B8C8A-0F8C-40DD-A0BA-137CF304E706}"/>
              </a:ext>
            </a:extLst>
          </p:cNvPr>
          <p:cNvSpPr txBox="1"/>
          <p:nvPr/>
        </p:nvSpPr>
        <p:spPr>
          <a:xfrm>
            <a:off x="7387521" y="2401228"/>
            <a:ext cx="1667315" cy="2246769"/>
          </a:xfrm>
          <a:prstGeom prst="rect">
            <a:avLst/>
          </a:prstGeom>
          <a:noFill/>
        </p:spPr>
        <p:txBody>
          <a:bodyPr wrap="square" rtlCol="0">
            <a:spAutoFit/>
          </a:bodyPr>
          <a:lstStyle/>
          <a:p>
            <a:pPr algn="ctr"/>
            <a:r>
              <a:rPr lang="en-US" sz="2400" dirty="0"/>
              <a:t>Above a </a:t>
            </a:r>
          </a:p>
          <a:p>
            <a:pPr algn="ctr"/>
            <a:r>
              <a:rPr lang="en-US" sz="2400" dirty="0"/>
              <a:t>Acute Health Guideline</a:t>
            </a:r>
          </a:p>
          <a:p>
            <a:pPr algn="ctr"/>
            <a:r>
              <a:rPr lang="en-US" sz="4400" dirty="0"/>
              <a:t>?</a:t>
            </a:r>
          </a:p>
        </p:txBody>
      </p:sp>
      <p:sp>
        <p:nvSpPr>
          <p:cNvPr id="22" name="Arrow: Right 21">
            <a:extLst>
              <a:ext uri="{FF2B5EF4-FFF2-40B4-BE49-F238E27FC236}">
                <a16:creationId xmlns:a16="http://schemas.microsoft.com/office/drawing/2014/main" id="{FEF4C488-950C-4042-83B3-82539B0F3D61}"/>
              </a:ext>
            </a:extLst>
          </p:cNvPr>
          <p:cNvSpPr/>
          <p:nvPr/>
        </p:nvSpPr>
        <p:spPr>
          <a:xfrm flipV="1">
            <a:off x="5522615" y="3262293"/>
            <a:ext cx="1821160" cy="21367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894AA894-447A-4951-AAD2-5A5E270BC3CE}"/>
              </a:ext>
            </a:extLst>
          </p:cNvPr>
          <p:cNvSpPr/>
          <p:nvPr/>
        </p:nvSpPr>
        <p:spPr>
          <a:xfrm rot="3008067">
            <a:off x="9247327" y="1096394"/>
            <a:ext cx="1491916" cy="267280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ATSDR Acute MRLs</a:t>
            </a:r>
          </a:p>
          <a:p>
            <a:pPr algn="ctr"/>
            <a:r>
              <a:rPr lang="en-US" dirty="0"/>
              <a:t>EPA AEGLs</a:t>
            </a:r>
          </a:p>
        </p:txBody>
      </p:sp>
      <p:sp>
        <p:nvSpPr>
          <p:cNvPr id="25" name="TextBox 24">
            <a:extLst>
              <a:ext uri="{FF2B5EF4-FFF2-40B4-BE49-F238E27FC236}">
                <a16:creationId xmlns:a16="http://schemas.microsoft.com/office/drawing/2014/main" id="{A5F944E9-B379-4250-9130-FB8A1FEFC5F0}"/>
              </a:ext>
            </a:extLst>
          </p:cNvPr>
          <p:cNvSpPr txBox="1"/>
          <p:nvPr/>
        </p:nvSpPr>
        <p:spPr>
          <a:xfrm>
            <a:off x="4521283" y="2844320"/>
            <a:ext cx="1750979" cy="464871"/>
          </a:xfrm>
          <a:prstGeom prst="rect">
            <a:avLst/>
          </a:prstGeom>
          <a:noFill/>
          <a:ln w="25400">
            <a:noFill/>
          </a:ln>
        </p:spPr>
        <p:txBody>
          <a:bodyPr wrap="square" rtlCol="0">
            <a:spAutoFit/>
          </a:bodyPr>
          <a:lstStyle/>
          <a:p>
            <a:pPr>
              <a:lnSpc>
                <a:spcPct val="150000"/>
              </a:lnSpc>
            </a:pPr>
            <a:r>
              <a:rPr lang="en-US" dirty="0"/>
              <a:t>Benzene</a:t>
            </a:r>
          </a:p>
        </p:txBody>
      </p:sp>
      <p:sp>
        <p:nvSpPr>
          <p:cNvPr id="26" name="TextBox 25">
            <a:extLst>
              <a:ext uri="{FF2B5EF4-FFF2-40B4-BE49-F238E27FC236}">
                <a16:creationId xmlns:a16="http://schemas.microsoft.com/office/drawing/2014/main" id="{36EA5D2D-A31C-4BE5-AB2E-0229C185025F}"/>
              </a:ext>
            </a:extLst>
          </p:cNvPr>
          <p:cNvSpPr txBox="1"/>
          <p:nvPr/>
        </p:nvSpPr>
        <p:spPr>
          <a:xfrm>
            <a:off x="4521283" y="3360705"/>
            <a:ext cx="1750979" cy="464871"/>
          </a:xfrm>
          <a:prstGeom prst="rect">
            <a:avLst/>
          </a:prstGeom>
          <a:noFill/>
          <a:ln w="25400">
            <a:noFill/>
          </a:ln>
        </p:spPr>
        <p:txBody>
          <a:bodyPr wrap="square" rtlCol="0">
            <a:spAutoFit/>
          </a:bodyPr>
          <a:lstStyle/>
          <a:p>
            <a:pPr>
              <a:lnSpc>
                <a:spcPct val="150000"/>
              </a:lnSpc>
            </a:pPr>
            <a:r>
              <a:rPr lang="en-US" dirty="0"/>
              <a:t>Naphthalene</a:t>
            </a:r>
          </a:p>
        </p:txBody>
      </p:sp>
      <p:sp>
        <p:nvSpPr>
          <p:cNvPr id="27" name="TextBox 26">
            <a:extLst>
              <a:ext uri="{FF2B5EF4-FFF2-40B4-BE49-F238E27FC236}">
                <a16:creationId xmlns:a16="http://schemas.microsoft.com/office/drawing/2014/main" id="{B89B55E1-9F9A-4FE7-A245-B48E11FD00C3}"/>
              </a:ext>
            </a:extLst>
          </p:cNvPr>
          <p:cNvSpPr txBox="1"/>
          <p:nvPr/>
        </p:nvSpPr>
        <p:spPr>
          <a:xfrm>
            <a:off x="4550879" y="3832702"/>
            <a:ext cx="1750979" cy="464871"/>
          </a:xfrm>
          <a:prstGeom prst="rect">
            <a:avLst/>
          </a:prstGeom>
          <a:noFill/>
          <a:ln w="25400">
            <a:noFill/>
          </a:ln>
        </p:spPr>
        <p:txBody>
          <a:bodyPr wrap="square" rtlCol="0">
            <a:spAutoFit/>
          </a:bodyPr>
          <a:lstStyle/>
          <a:p>
            <a:pPr>
              <a:lnSpc>
                <a:spcPct val="150000"/>
              </a:lnSpc>
            </a:pPr>
            <a:r>
              <a:rPr lang="en-US" dirty="0"/>
              <a:t>1,3-butadiene</a:t>
            </a:r>
          </a:p>
        </p:txBody>
      </p:sp>
      <p:sp>
        <p:nvSpPr>
          <p:cNvPr id="28" name="TextBox 27">
            <a:extLst>
              <a:ext uri="{FF2B5EF4-FFF2-40B4-BE49-F238E27FC236}">
                <a16:creationId xmlns:a16="http://schemas.microsoft.com/office/drawing/2014/main" id="{9C0214FE-01D5-4E6D-B600-A0C3FE8C9C52}"/>
              </a:ext>
            </a:extLst>
          </p:cNvPr>
          <p:cNvSpPr txBox="1"/>
          <p:nvPr/>
        </p:nvSpPr>
        <p:spPr>
          <a:xfrm>
            <a:off x="4550878" y="4297573"/>
            <a:ext cx="2688121" cy="507831"/>
          </a:xfrm>
          <a:prstGeom prst="rect">
            <a:avLst/>
          </a:prstGeom>
          <a:noFill/>
          <a:ln w="25400">
            <a:noFill/>
          </a:ln>
        </p:spPr>
        <p:txBody>
          <a:bodyPr wrap="square" rtlCol="0">
            <a:spAutoFit/>
          </a:bodyPr>
          <a:lstStyle/>
          <a:p>
            <a:pPr>
              <a:lnSpc>
                <a:spcPct val="150000"/>
              </a:lnSpc>
            </a:pPr>
            <a:r>
              <a:rPr lang="en-US" dirty="0"/>
              <a:t>Carbon tetrachloride</a:t>
            </a:r>
          </a:p>
        </p:txBody>
      </p:sp>
      <p:sp>
        <p:nvSpPr>
          <p:cNvPr id="29" name="TextBox 28">
            <a:extLst>
              <a:ext uri="{FF2B5EF4-FFF2-40B4-BE49-F238E27FC236}">
                <a16:creationId xmlns:a16="http://schemas.microsoft.com/office/drawing/2014/main" id="{D29F59F2-9AB0-4F12-93BA-F2EC6DC6B292}"/>
              </a:ext>
            </a:extLst>
          </p:cNvPr>
          <p:cNvSpPr txBox="1"/>
          <p:nvPr/>
        </p:nvSpPr>
        <p:spPr>
          <a:xfrm>
            <a:off x="4531642" y="4806323"/>
            <a:ext cx="1750979" cy="464871"/>
          </a:xfrm>
          <a:prstGeom prst="rect">
            <a:avLst/>
          </a:prstGeom>
          <a:noFill/>
          <a:ln w="25400">
            <a:noFill/>
          </a:ln>
        </p:spPr>
        <p:txBody>
          <a:bodyPr wrap="square" rtlCol="0">
            <a:spAutoFit/>
          </a:bodyPr>
          <a:lstStyle/>
          <a:p>
            <a:pPr>
              <a:lnSpc>
                <a:spcPct val="150000"/>
              </a:lnSpc>
            </a:pPr>
            <a:r>
              <a:rPr lang="en-US" dirty="0"/>
              <a:t>Chloroform</a:t>
            </a:r>
          </a:p>
        </p:txBody>
      </p:sp>
      <p:sp>
        <p:nvSpPr>
          <p:cNvPr id="30" name="TextBox 29">
            <a:extLst>
              <a:ext uri="{FF2B5EF4-FFF2-40B4-BE49-F238E27FC236}">
                <a16:creationId xmlns:a16="http://schemas.microsoft.com/office/drawing/2014/main" id="{FF6C80F9-1D7C-466D-AA56-49755DB985B2}"/>
              </a:ext>
            </a:extLst>
          </p:cNvPr>
          <p:cNvSpPr txBox="1"/>
          <p:nvPr/>
        </p:nvSpPr>
        <p:spPr>
          <a:xfrm>
            <a:off x="4564825" y="5316431"/>
            <a:ext cx="1750979" cy="464871"/>
          </a:xfrm>
          <a:prstGeom prst="rect">
            <a:avLst/>
          </a:prstGeom>
          <a:noFill/>
          <a:ln w="25400">
            <a:noFill/>
          </a:ln>
        </p:spPr>
        <p:txBody>
          <a:bodyPr wrap="square" rtlCol="0">
            <a:spAutoFit/>
          </a:bodyPr>
          <a:lstStyle/>
          <a:p>
            <a:pPr>
              <a:lnSpc>
                <a:spcPct val="150000"/>
              </a:lnSpc>
            </a:pPr>
            <a:r>
              <a:rPr lang="en-US" dirty="0"/>
              <a:t>others</a:t>
            </a:r>
          </a:p>
        </p:txBody>
      </p:sp>
      <p:sp>
        <p:nvSpPr>
          <p:cNvPr id="31" name="Rectangle: Rounded Corners 30">
            <a:extLst>
              <a:ext uri="{FF2B5EF4-FFF2-40B4-BE49-F238E27FC236}">
                <a16:creationId xmlns:a16="http://schemas.microsoft.com/office/drawing/2014/main" id="{D6D5088E-ADF2-414E-80E6-816E39152EAF}"/>
              </a:ext>
            </a:extLst>
          </p:cNvPr>
          <p:cNvSpPr/>
          <p:nvPr/>
        </p:nvSpPr>
        <p:spPr>
          <a:xfrm>
            <a:off x="470517" y="3801051"/>
            <a:ext cx="2222347" cy="4787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FA9EF91-07C1-491C-B686-96B38852298C}"/>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13</a:t>
            </a:fld>
            <a:endParaRPr lang="en-US" sz="1600" dirty="0"/>
          </a:p>
        </p:txBody>
      </p:sp>
      <p:pic>
        <p:nvPicPr>
          <p:cNvPr id="34" name="Picture 33">
            <a:extLst>
              <a:ext uri="{FF2B5EF4-FFF2-40B4-BE49-F238E27FC236}">
                <a16:creationId xmlns:a16="http://schemas.microsoft.com/office/drawing/2014/main" id="{1EC8E934-8CDD-46DF-8255-9B4797111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125476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261B3E-7EF9-4DC1-981F-32399ADEB14F}"/>
              </a:ext>
            </a:extLst>
          </p:cNvPr>
          <p:cNvSpPr txBox="1"/>
          <p:nvPr/>
        </p:nvSpPr>
        <p:spPr>
          <a:xfrm>
            <a:off x="4219568" y="36576"/>
            <a:ext cx="3667539" cy="523220"/>
          </a:xfrm>
          <a:prstGeom prst="rect">
            <a:avLst/>
          </a:prstGeom>
          <a:noFill/>
        </p:spPr>
        <p:txBody>
          <a:bodyPr wrap="square" rtlCol="0">
            <a:spAutoFit/>
          </a:bodyPr>
          <a:lstStyle/>
          <a:p>
            <a:pPr algn="ctr"/>
            <a:r>
              <a:rPr lang="en-US" sz="2800" b="1" dirty="0"/>
              <a:t>EXAMPLE - Benzene</a:t>
            </a:r>
          </a:p>
        </p:txBody>
      </p:sp>
      <p:sp>
        <p:nvSpPr>
          <p:cNvPr id="6" name="TextBox 5">
            <a:extLst>
              <a:ext uri="{FF2B5EF4-FFF2-40B4-BE49-F238E27FC236}">
                <a16:creationId xmlns:a16="http://schemas.microsoft.com/office/drawing/2014/main" id="{B8C1F93F-5DB0-4EB7-80A4-B9A7EE9247DA}"/>
              </a:ext>
            </a:extLst>
          </p:cNvPr>
          <p:cNvSpPr txBox="1"/>
          <p:nvPr/>
        </p:nvSpPr>
        <p:spPr>
          <a:xfrm>
            <a:off x="2203043" y="914400"/>
            <a:ext cx="7785914" cy="369332"/>
          </a:xfrm>
          <a:prstGeom prst="rect">
            <a:avLst/>
          </a:prstGeom>
          <a:noFill/>
        </p:spPr>
        <p:txBody>
          <a:bodyPr wrap="none" rtlCol="0">
            <a:spAutoFit/>
          </a:bodyPr>
          <a:lstStyle/>
          <a:p>
            <a:pPr algn="ctr"/>
            <a:r>
              <a:rPr lang="en-US" dirty="0"/>
              <a:t>Comparison of 24-hour sampling results for Benzene to an acute health guideline</a:t>
            </a:r>
          </a:p>
        </p:txBody>
      </p:sp>
      <p:pic>
        <p:nvPicPr>
          <p:cNvPr id="5" name="Picture 4" descr="A screenshot of a social media post&#10;&#10;Description automatically generated">
            <a:extLst>
              <a:ext uri="{FF2B5EF4-FFF2-40B4-BE49-F238E27FC236}">
                <a16:creationId xmlns:a16="http://schemas.microsoft.com/office/drawing/2014/main" id="{AFCC25D3-6F97-4D40-A053-C11461D52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1371600"/>
            <a:ext cx="10058420" cy="5029210"/>
          </a:xfrm>
          <a:prstGeom prst="rect">
            <a:avLst/>
          </a:prstGeom>
        </p:spPr>
      </p:pic>
      <p:sp>
        <p:nvSpPr>
          <p:cNvPr id="10" name="TextBox 9">
            <a:extLst>
              <a:ext uri="{FF2B5EF4-FFF2-40B4-BE49-F238E27FC236}">
                <a16:creationId xmlns:a16="http://schemas.microsoft.com/office/drawing/2014/main" id="{1BFD5709-99CA-4603-B263-505E460B8033}"/>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14</a:t>
            </a:fld>
            <a:endParaRPr lang="en-US" sz="1600" dirty="0"/>
          </a:p>
        </p:txBody>
      </p:sp>
      <p:pic>
        <p:nvPicPr>
          <p:cNvPr id="8" name="Picture 7">
            <a:extLst>
              <a:ext uri="{FF2B5EF4-FFF2-40B4-BE49-F238E27FC236}">
                <a16:creationId xmlns:a16="http://schemas.microsoft.com/office/drawing/2014/main" id="{65B94676-8FD8-4B06-B6DF-233398F79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68096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85F5D0-B209-4911-A5FF-8786916E10EC}"/>
              </a:ext>
            </a:extLst>
          </p:cNvPr>
          <p:cNvSpPr txBox="1"/>
          <p:nvPr/>
        </p:nvSpPr>
        <p:spPr>
          <a:xfrm>
            <a:off x="4147797" y="36576"/>
            <a:ext cx="3896406" cy="523220"/>
          </a:xfrm>
          <a:prstGeom prst="rect">
            <a:avLst/>
          </a:prstGeom>
          <a:noFill/>
        </p:spPr>
        <p:txBody>
          <a:bodyPr wrap="square" rtlCol="0">
            <a:spAutoFit/>
          </a:bodyPr>
          <a:lstStyle/>
          <a:p>
            <a:pPr algn="ctr"/>
            <a:r>
              <a:rPr lang="en-US" sz="2800" b="1" dirty="0"/>
              <a:t>EXAMPLE - Naphthalene</a:t>
            </a:r>
          </a:p>
        </p:txBody>
      </p:sp>
      <p:sp>
        <p:nvSpPr>
          <p:cNvPr id="5" name="Rectangle 4">
            <a:extLst>
              <a:ext uri="{FF2B5EF4-FFF2-40B4-BE49-F238E27FC236}">
                <a16:creationId xmlns:a16="http://schemas.microsoft.com/office/drawing/2014/main" id="{F95BC26A-0D23-4AFB-8696-317573E29FAF}"/>
              </a:ext>
            </a:extLst>
          </p:cNvPr>
          <p:cNvSpPr/>
          <p:nvPr/>
        </p:nvSpPr>
        <p:spPr>
          <a:xfrm>
            <a:off x="3379304" y="631748"/>
            <a:ext cx="5496339" cy="322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FD677D4-A787-427E-A65B-B3DCA88D7593}"/>
              </a:ext>
            </a:extLst>
          </p:cNvPr>
          <p:cNvSpPr txBox="1"/>
          <p:nvPr/>
        </p:nvSpPr>
        <p:spPr>
          <a:xfrm>
            <a:off x="1995518" y="914400"/>
            <a:ext cx="8200964" cy="369332"/>
          </a:xfrm>
          <a:prstGeom prst="rect">
            <a:avLst/>
          </a:prstGeom>
          <a:noFill/>
        </p:spPr>
        <p:txBody>
          <a:bodyPr wrap="none" rtlCol="0">
            <a:spAutoFit/>
          </a:bodyPr>
          <a:lstStyle/>
          <a:p>
            <a:pPr algn="ctr"/>
            <a:r>
              <a:rPr lang="en-US" dirty="0"/>
              <a:t>Comparison of 24-hour sampling results for Naphthalene to an acute health guideline</a:t>
            </a:r>
          </a:p>
        </p:txBody>
      </p:sp>
      <p:sp>
        <p:nvSpPr>
          <p:cNvPr id="10" name="TextBox 9">
            <a:extLst>
              <a:ext uri="{FF2B5EF4-FFF2-40B4-BE49-F238E27FC236}">
                <a16:creationId xmlns:a16="http://schemas.microsoft.com/office/drawing/2014/main" id="{3F7655B7-AB4E-423E-A946-5255B2B70971}"/>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15</a:t>
            </a:fld>
            <a:endParaRPr lang="en-US" sz="1600" dirty="0"/>
          </a:p>
        </p:txBody>
      </p:sp>
      <p:pic>
        <p:nvPicPr>
          <p:cNvPr id="8" name="Picture 7">
            <a:extLst>
              <a:ext uri="{FF2B5EF4-FFF2-40B4-BE49-F238E27FC236}">
                <a16:creationId xmlns:a16="http://schemas.microsoft.com/office/drawing/2014/main" id="{C30AEF19-FF58-409E-B55B-BAB6484A8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7CB66CF2-5CF0-4FC0-82C4-3C3E5DE19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1371600"/>
            <a:ext cx="10058420" cy="5029210"/>
          </a:xfrm>
          <a:prstGeom prst="rect">
            <a:avLst/>
          </a:prstGeom>
        </p:spPr>
      </p:pic>
    </p:spTree>
    <p:extLst>
      <p:ext uri="{BB962C8B-B14F-4D97-AF65-F5344CB8AC3E}">
        <p14:creationId xmlns:p14="http://schemas.microsoft.com/office/powerpoint/2010/main" val="3527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85F5D0-B209-4911-A5FF-8786916E10EC}"/>
              </a:ext>
            </a:extLst>
          </p:cNvPr>
          <p:cNvSpPr txBox="1"/>
          <p:nvPr/>
        </p:nvSpPr>
        <p:spPr>
          <a:xfrm>
            <a:off x="4290590" y="36576"/>
            <a:ext cx="3525496" cy="523220"/>
          </a:xfrm>
          <a:prstGeom prst="rect">
            <a:avLst/>
          </a:prstGeom>
          <a:noFill/>
        </p:spPr>
        <p:txBody>
          <a:bodyPr wrap="square" rtlCol="0">
            <a:spAutoFit/>
          </a:bodyPr>
          <a:lstStyle/>
          <a:p>
            <a:pPr algn="ctr"/>
            <a:r>
              <a:rPr lang="en-US" sz="2800" b="1" dirty="0"/>
              <a:t>EXAMPLE - Acrolein</a:t>
            </a:r>
          </a:p>
        </p:txBody>
      </p:sp>
      <p:sp>
        <p:nvSpPr>
          <p:cNvPr id="7" name="TextBox 6">
            <a:extLst>
              <a:ext uri="{FF2B5EF4-FFF2-40B4-BE49-F238E27FC236}">
                <a16:creationId xmlns:a16="http://schemas.microsoft.com/office/drawing/2014/main" id="{D0D03B7D-8ED7-45C1-A39D-5D221CE3FBD4}"/>
              </a:ext>
            </a:extLst>
          </p:cNvPr>
          <p:cNvSpPr txBox="1"/>
          <p:nvPr/>
        </p:nvSpPr>
        <p:spPr>
          <a:xfrm>
            <a:off x="2217534" y="914400"/>
            <a:ext cx="7756932" cy="369332"/>
          </a:xfrm>
          <a:prstGeom prst="rect">
            <a:avLst/>
          </a:prstGeom>
          <a:noFill/>
        </p:spPr>
        <p:txBody>
          <a:bodyPr wrap="none" rtlCol="0">
            <a:spAutoFit/>
          </a:bodyPr>
          <a:lstStyle/>
          <a:p>
            <a:pPr algn="ctr"/>
            <a:r>
              <a:rPr lang="en-US" dirty="0"/>
              <a:t>Comparison of 24-hour sampling results for Acrolein to an acute health guideline</a:t>
            </a:r>
          </a:p>
        </p:txBody>
      </p:sp>
      <p:pic>
        <p:nvPicPr>
          <p:cNvPr id="11" name="Picture 10" descr="A screenshot of a cell phone&#10;&#10;Description automatically generated">
            <a:extLst>
              <a:ext uri="{FF2B5EF4-FFF2-40B4-BE49-F238E27FC236}">
                <a16:creationId xmlns:a16="http://schemas.microsoft.com/office/drawing/2014/main" id="{60F5A121-FF16-410D-B575-24FB190D6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1371600"/>
            <a:ext cx="10058420" cy="5029210"/>
          </a:xfrm>
          <a:prstGeom prst="rect">
            <a:avLst/>
          </a:prstGeom>
        </p:spPr>
      </p:pic>
      <p:sp>
        <p:nvSpPr>
          <p:cNvPr id="10" name="TextBox 9">
            <a:extLst>
              <a:ext uri="{FF2B5EF4-FFF2-40B4-BE49-F238E27FC236}">
                <a16:creationId xmlns:a16="http://schemas.microsoft.com/office/drawing/2014/main" id="{D909FFD8-7833-4F59-9E59-234F46B0415C}"/>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16</a:t>
            </a:fld>
            <a:endParaRPr lang="en-US" sz="1600" dirty="0"/>
          </a:p>
        </p:txBody>
      </p:sp>
      <p:pic>
        <p:nvPicPr>
          <p:cNvPr id="8" name="Picture 7">
            <a:extLst>
              <a:ext uri="{FF2B5EF4-FFF2-40B4-BE49-F238E27FC236}">
                <a16:creationId xmlns:a16="http://schemas.microsoft.com/office/drawing/2014/main" id="{F8F3E102-F0C4-413C-AAE8-F4683D90E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72765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42416"/>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Calibri" panose="020F0502020204030204" pitchFamily="34" charset="0"/>
                <a:cs typeface="Calibri" panose="020F0502020204030204" pitchFamily="34" charset="0"/>
              </a:rPr>
              <a:t>How we assess long-term exposure to chemicals in outside air:</a:t>
            </a:r>
          </a:p>
        </p:txBody>
      </p:sp>
      <p:sp>
        <p:nvSpPr>
          <p:cNvPr id="17" name="TextBox 16">
            <a:extLst>
              <a:ext uri="{FF2B5EF4-FFF2-40B4-BE49-F238E27FC236}">
                <a16:creationId xmlns:a16="http://schemas.microsoft.com/office/drawing/2014/main" id="{0C0C367B-39DD-4CF2-998B-6DE55675644C}"/>
              </a:ext>
            </a:extLst>
          </p:cNvPr>
          <p:cNvSpPr txBox="1"/>
          <p:nvPr/>
        </p:nvSpPr>
        <p:spPr>
          <a:xfrm>
            <a:off x="578570" y="2540348"/>
            <a:ext cx="3548308" cy="3539430"/>
          </a:xfrm>
          <a:prstGeom prst="rect">
            <a:avLst/>
          </a:prstGeom>
          <a:noFill/>
          <a:ln>
            <a:noFill/>
          </a:ln>
        </p:spPr>
        <p:txBody>
          <a:bodyPr wrap="square" rtlCol="0">
            <a:spAutoFit/>
          </a:bodyPr>
          <a:lstStyle/>
          <a:p>
            <a:r>
              <a:rPr lang="en-US" sz="1600" dirty="0"/>
              <a:t>Day 1 →   24-hr sample → Benzene</a:t>
            </a:r>
          </a:p>
          <a:p>
            <a:endParaRPr lang="en-US" sz="1600" dirty="0"/>
          </a:p>
          <a:p>
            <a:r>
              <a:rPr lang="en-US" sz="1600" dirty="0"/>
              <a:t>Day 6 →   24-hr sample → Benzene</a:t>
            </a:r>
          </a:p>
          <a:p>
            <a:endParaRPr lang="en-US" sz="1600" dirty="0"/>
          </a:p>
          <a:p>
            <a:r>
              <a:rPr lang="en-US" sz="1600" dirty="0"/>
              <a:t>Day 12 → 24-hr sample → Benzene</a:t>
            </a:r>
          </a:p>
          <a:p>
            <a:endParaRPr lang="en-US" sz="1600" dirty="0"/>
          </a:p>
          <a:p>
            <a:r>
              <a:rPr lang="en-US" sz="1600" dirty="0"/>
              <a:t>Day 18 → 24-hr sample → Benzene</a:t>
            </a:r>
          </a:p>
          <a:p>
            <a:endParaRPr lang="en-US" sz="1600" dirty="0"/>
          </a:p>
          <a:p>
            <a:r>
              <a:rPr lang="en-US" sz="1600" dirty="0"/>
              <a:t>Day 24 → 24-hr sample → Benzene</a:t>
            </a:r>
          </a:p>
          <a:p>
            <a:endParaRPr lang="en-US" sz="1600" dirty="0"/>
          </a:p>
          <a:p>
            <a:r>
              <a:rPr lang="en-US" sz="1600" dirty="0"/>
              <a:t>Day 30 → 24-hr sample → Benzene</a:t>
            </a:r>
          </a:p>
          <a:p>
            <a:endParaRPr lang="en-US" sz="1600" dirty="0"/>
          </a:p>
          <a:p>
            <a:r>
              <a:rPr lang="en-US" sz="1600" dirty="0"/>
              <a:t>Day 36 → 24-hr sample → Benzene</a:t>
            </a:r>
          </a:p>
          <a:p>
            <a:endParaRPr lang="en-US" sz="1600" dirty="0"/>
          </a:p>
        </p:txBody>
      </p:sp>
      <p:sp>
        <p:nvSpPr>
          <p:cNvPr id="18" name="TextBox 17">
            <a:extLst>
              <a:ext uri="{FF2B5EF4-FFF2-40B4-BE49-F238E27FC236}">
                <a16:creationId xmlns:a16="http://schemas.microsoft.com/office/drawing/2014/main" id="{CF74682C-3F5A-48B8-BC77-A387683B10CD}"/>
              </a:ext>
            </a:extLst>
          </p:cNvPr>
          <p:cNvSpPr txBox="1"/>
          <p:nvPr/>
        </p:nvSpPr>
        <p:spPr>
          <a:xfrm>
            <a:off x="578569" y="1233275"/>
            <a:ext cx="3161436" cy="923330"/>
          </a:xfrm>
          <a:prstGeom prst="rect">
            <a:avLst/>
          </a:prstGeom>
          <a:noFill/>
          <a:ln>
            <a:solidFill>
              <a:schemeClr val="accent1"/>
            </a:solidFill>
          </a:ln>
        </p:spPr>
        <p:txBody>
          <a:bodyPr wrap="square" rtlCol="0">
            <a:spAutoFit/>
          </a:bodyPr>
          <a:lstStyle/>
          <a:p>
            <a:r>
              <a:rPr lang="en-US" dirty="0"/>
              <a:t>For each location and for each 24-hour sampling event and each specific chemical result…</a:t>
            </a:r>
          </a:p>
        </p:txBody>
      </p:sp>
      <p:sp>
        <p:nvSpPr>
          <p:cNvPr id="19" name="TextBox 18">
            <a:extLst>
              <a:ext uri="{FF2B5EF4-FFF2-40B4-BE49-F238E27FC236}">
                <a16:creationId xmlns:a16="http://schemas.microsoft.com/office/drawing/2014/main" id="{D49D93D5-04E2-4D0C-A92D-5892E28F9800}"/>
              </a:ext>
            </a:extLst>
          </p:cNvPr>
          <p:cNvSpPr txBox="1"/>
          <p:nvPr/>
        </p:nvSpPr>
        <p:spPr>
          <a:xfrm>
            <a:off x="4875740" y="1233275"/>
            <a:ext cx="1342417" cy="923330"/>
          </a:xfrm>
          <a:prstGeom prst="rect">
            <a:avLst/>
          </a:prstGeom>
          <a:noFill/>
          <a:ln>
            <a:solidFill>
              <a:schemeClr val="accent1"/>
            </a:solidFill>
          </a:ln>
        </p:spPr>
        <p:txBody>
          <a:bodyPr wrap="square" rtlCol="0">
            <a:spAutoFit/>
          </a:bodyPr>
          <a:lstStyle/>
          <a:p>
            <a:r>
              <a:rPr lang="en-US" dirty="0"/>
              <a:t>Compute the average air level </a:t>
            </a:r>
          </a:p>
        </p:txBody>
      </p:sp>
      <p:sp>
        <p:nvSpPr>
          <p:cNvPr id="20" name="Flowchart: Sequential Access Storage 19">
            <a:extLst>
              <a:ext uri="{FF2B5EF4-FFF2-40B4-BE49-F238E27FC236}">
                <a16:creationId xmlns:a16="http://schemas.microsoft.com/office/drawing/2014/main" id="{5B44CE7D-8284-483F-869E-4F5CD6D1B4E9}"/>
              </a:ext>
            </a:extLst>
          </p:cNvPr>
          <p:cNvSpPr/>
          <p:nvPr/>
        </p:nvSpPr>
        <p:spPr>
          <a:xfrm>
            <a:off x="4832982" y="3529401"/>
            <a:ext cx="1431033" cy="1457288"/>
          </a:xfrm>
          <a:prstGeom prst="flowChartMagneticTap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63B8C8A-0F8C-40DD-A0BA-137CF304E706}"/>
              </a:ext>
            </a:extLst>
          </p:cNvPr>
          <p:cNvSpPr txBox="1"/>
          <p:nvPr/>
        </p:nvSpPr>
        <p:spPr>
          <a:xfrm>
            <a:off x="7218006" y="4078906"/>
            <a:ext cx="1667315" cy="2246769"/>
          </a:xfrm>
          <a:prstGeom prst="rect">
            <a:avLst/>
          </a:prstGeom>
          <a:noFill/>
        </p:spPr>
        <p:txBody>
          <a:bodyPr wrap="square" rtlCol="0">
            <a:spAutoFit/>
          </a:bodyPr>
          <a:lstStyle/>
          <a:p>
            <a:pPr algn="ctr"/>
            <a:r>
              <a:rPr lang="en-US" sz="2400" dirty="0"/>
              <a:t>Above a </a:t>
            </a:r>
          </a:p>
          <a:p>
            <a:pPr algn="ctr"/>
            <a:r>
              <a:rPr lang="en-US" sz="2400" dirty="0"/>
              <a:t>Chronic</a:t>
            </a:r>
          </a:p>
          <a:p>
            <a:pPr algn="ctr"/>
            <a:r>
              <a:rPr lang="en-US" sz="2400" dirty="0"/>
              <a:t>Health Guideline</a:t>
            </a:r>
          </a:p>
          <a:p>
            <a:pPr algn="ctr"/>
            <a:r>
              <a:rPr lang="en-US" sz="4400" dirty="0"/>
              <a:t>?</a:t>
            </a:r>
          </a:p>
        </p:txBody>
      </p:sp>
      <p:sp>
        <p:nvSpPr>
          <p:cNvPr id="22" name="Arrow: Right 21">
            <a:extLst>
              <a:ext uri="{FF2B5EF4-FFF2-40B4-BE49-F238E27FC236}">
                <a16:creationId xmlns:a16="http://schemas.microsoft.com/office/drawing/2014/main" id="{FEF4C488-950C-4042-83B3-82539B0F3D61}"/>
              </a:ext>
            </a:extLst>
          </p:cNvPr>
          <p:cNvSpPr/>
          <p:nvPr/>
        </p:nvSpPr>
        <p:spPr>
          <a:xfrm flipV="1">
            <a:off x="6437572" y="4674616"/>
            <a:ext cx="815938" cy="39061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894AA894-447A-4951-AAD2-5A5E270BC3CE}"/>
              </a:ext>
            </a:extLst>
          </p:cNvPr>
          <p:cNvSpPr/>
          <p:nvPr/>
        </p:nvSpPr>
        <p:spPr>
          <a:xfrm rot="3008067">
            <a:off x="8880820" y="1975070"/>
            <a:ext cx="1491916" cy="267280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Maine AAGs (EPA)</a:t>
            </a:r>
          </a:p>
          <a:p>
            <a:pPr algn="ctr"/>
            <a:r>
              <a:rPr lang="en-US" dirty="0"/>
              <a:t>ATSDR Chronic MRLs</a:t>
            </a:r>
          </a:p>
        </p:txBody>
      </p:sp>
      <p:sp>
        <p:nvSpPr>
          <p:cNvPr id="31" name="Rectangle: Rounded Corners 30">
            <a:extLst>
              <a:ext uri="{FF2B5EF4-FFF2-40B4-BE49-F238E27FC236}">
                <a16:creationId xmlns:a16="http://schemas.microsoft.com/office/drawing/2014/main" id="{D6D5088E-ADF2-414E-80E6-816E39152EAF}"/>
              </a:ext>
            </a:extLst>
          </p:cNvPr>
          <p:cNvSpPr/>
          <p:nvPr/>
        </p:nvSpPr>
        <p:spPr>
          <a:xfrm>
            <a:off x="524100" y="2410811"/>
            <a:ext cx="3106868" cy="53266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Brace 32">
            <a:extLst>
              <a:ext uri="{FF2B5EF4-FFF2-40B4-BE49-F238E27FC236}">
                <a16:creationId xmlns:a16="http://schemas.microsoft.com/office/drawing/2014/main" id="{AE95C584-B3A9-4F6F-B5BE-24418140857D}"/>
              </a:ext>
            </a:extLst>
          </p:cNvPr>
          <p:cNvSpPr/>
          <p:nvPr/>
        </p:nvSpPr>
        <p:spPr>
          <a:xfrm>
            <a:off x="3740005" y="2650055"/>
            <a:ext cx="992819" cy="3125393"/>
          </a:xfrm>
          <a:prstGeom prst="rightBrace">
            <a:avLst>
              <a:gd name="adj1" fmla="val 8333"/>
              <a:gd name="adj2" fmla="val 49707"/>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A1DEAE99-1973-442E-B0C6-E5EC8C902EE8}"/>
              </a:ext>
            </a:extLst>
          </p:cNvPr>
          <p:cNvSpPr txBox="1"/>
          <p:nvPr/>
        </p:nvSpPr>
        <p:spPr>
          <a:xfrm>
            <a:off x="4787294" y="3612586"/>
            <a:ext cx="1519311" cy="1200329"/>
          </a:xfrm>
          <a:prstGeom prst="rect">
            <a:avLst/>
          </a:prstGeom>
          <a:noFill/>
          <a:ln>
            <a:noFill/>
          </a:ln>
        </p:spPr>
        <p:txBody>
          <a:bodyPr wrap="square" rtlCol="0">
            <a:spAutoFit/>
          </a:bodyPr>
          <a:lstStyle/>
          <a:p>
            <a:pPr algn="ctr"/>
            <a:r>
              <a:rPr lang="en-US" dirty="0"/>
              <a:t>Average</a:t>
            </a:r>
          </a:p>
          <a:p>
            <a:pPr algn="ctr"/>
            <a:r>
              <a:rPr lang="en-US" dirty="0"/>
              <a:t>Benzene Concentration in air</a:t>
            </a:r>
          </a:p>
        </p:txBody>
      </p:sp>
      <p:sp>
        <p:nvSpPr>
          <p:cNvPr id="15" name="TextBox 14">
            <a:extLst>
              <a:ext uri="{FF2B5EF4-FFF2-40B4-BE49-F238E27FC236}">
                <a16:creationId xmlns:a16="http://schemas.microsoft.com/office/drawing/2014/main" id="{A1992FAB-CA34-4DDB-8DDE-28F776F3E2F3}"/>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17</a:t>
            </a:fld>
            <a:endParaRPr lang="en-US" sz="1600" dirty="0"/>
          </a:p>
        </p:txBody>
      </p:sp>
      <p:pic>
        <p:nvPicPr>
          <p:cNvPr id="16" name="Picture 15">
            <a:extLst>
              <a:ext uri="{FF2B5EF4-FFF2-40B4-BE49-F238E27FC236}">
                <a16:creationId xmlns:a16="http://schemas.microsoft.com/office/drawing/2014/main" id="{6BD0E332-272F-4AD3-A0B1-8F2AB1D29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276123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BC50F5-B7C0-4004-8368-5BF39E0C57A5}"/>
              </a:ext>
            </a:extLst>
          </p:cNvPr>
          <p:cNvSpPr txBox="1"/>
          <p:nvPr/>
        </p:nvSpPr>
        <p:spPr>
          <a:xfrm>
            <a:off x="4257264" y="36576"/>
            <a:ext cx="3677470" cy="523220"/>
          </a:xfrm>
          <a:prstGeom prst="rect">
            <a:avLst/>
          </a:prstGeom>
          <a:noFill/>
        </p:spPr>
        <p:txBody>
          <a:bodyPr wrap="square" rtlCol="0">
            <a:spAutoFit/>
          </a:bodyPr>
          <a:lstStyle/>
          <a:p>
            <a:pPr algn="ctr"/>
            <a:r>
              <a:rPr lang="en-US" sz="2800" b="1" dirty="0"/>
              <a:t>EXAMPLE - Benzene</a:t>
            </a:r>
          </a:p>
        </p:txBody>
      </p:sp>
      <p:sp>
        <p:nvSpPr>
          <p:cNvPr id="3" name="Rectangle 2">
            <a:extLst>
              <a:ext uri="{FF2B5EF4-FFF2-40B4-BE49-F238E27FC236}">
                <a16:creationId xmlns:a16="http://schemas.microsoft.com/office/drawing/2014/main" id="{9D49CF6B-1234-4486-A62F-CAC7DA288074}"/>
              </a:ext>
            </a:extLst>
          </p:cNvPr>
          <p:cNvSpPr/>
          <p:nvPr/>
        </p:nvSpPr>
        <p:spPr>
          <a:xfrm>
            <a:off x="2248925" y="651358"/>
            <a:ext cx="7846540" cy="448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4A41EC-E025-4B38-B0BC-7CBA4B34137D}"/>
              </a:ext>
            </a:extLst>
          </p:cNvPr>
          <p:cNvSpPr txBox="1"/>
          <p:nvPr/>
        </p:nvSpPr>
        <p:spPr>
          <a:xfrm>
            <a:off x="1120302" y="914400"/>
            <a:ext cx="9951395" cy="369332"/>
          </a:xfrm>
          <a:prstGeom prst="rect">
            <a:avLst/>
          </a:prstGeom>
          <a:noFill/>
        </p:spPr>
        <p:txBody>
          <a:bodyPr wrap="square" rtlCol="0">
            <a:spAutoFit/>
          </a:bodyPr>
          <a:lstStyle/>
          <a:p>
            <a:pPr algn="ctr"/>
            <a:r>
              <a:rPr lang="en-US" dirty="0"/>
              <a:t>Averaging of 24-hour sampling results for Benzene and comparison to a chronic health guideline</a:t>
            </a:r>
          </a:p>
        </p:txBody>
      </p:sp>
      <p:pic>
        <p:nvPicPr>
          <p:cNvPr id="10" name="Picture 9" descr="A screenshot of a cell phone&#10;&#10;Description automatically generated">
            <a:extLst>
              <a:ext uri="{FF2B5EF4-FFF2-40B4-BE49-F238E27FC236}">
                <a16:creationId xmlns:a16="http://schemas.microsoft.com/office/drawing/2014/main" id="{CC7A7448-B875-4071-A828-721B5A9CB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1371600"/>
            <a:ext cx="10058420" cy="5029210"/>
          </a:xfrm>
          <a:prstGeom prst="rect">
            <a:avLst/>
          </a:prstGeom>
        </p:spPr>
      </p:pic>
      <p:sp>
        <p:nvSpPr>
          <p:cNvPr id="8" name="TextBox 7">
            <a:extLst>
              <a:ext uri="{FF2B5EF4-FFF2-40B4-BE49-F238E27FC236}">
                <a16:creationId xmlns:a16="http://schemas.microsoft.com/office/drawing/2014/main" id="{EF91A712-E0D2-455A-B840-79F4C4C5AD67}"/>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18</a:t>
            </a:fld>
            <a:endParaRPr lang="en-US" sz="1600" dirty="0"/>
          </a:p>
        </p:txBody>
      </p:sp>
      <p:pic>
        <p:nvPicPr>
          <p:cNvPr id="11" name="Picture 10">
            <a:extLst>
              <a:ext uri="{FF2B5EF4-FFF2-40B4-BE49-F238E27FC236}">
                <a16:creationId xmlns:a16="http://schemas.microsoft.com/office/drawing/2014/main" id="{8729E402-72A4-482A-B4B5-397040204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253204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D5DA7-34BE-4693-A55A-B3A20C8A34E4}"/>
              </a:ext>
            </a:extLst>
          </p:cNvPr>
          <p:cNvSpPr txBox="1"/>
          <p:nvPr/>
        </p:nvSpPr>
        <p:spPr>
          <a:xfrm>
            <a:off x="4335560" y="36576"/>
            <a:ext cx="3520880" cy="523220"/>
          </a:xfrm>
          <a:prstGeom prst="rect">
            <a:avLst/>
          </a:prstGeom>
          <a:noFill/>
        </p:spPr>
        <p:txBody>
          <a:bodyPr wrap="square" rtlCol="0">
            <a:spAutoFit/>
          </a:bodyPr>
          <a:lstStyle/>
          <a:p>
            <a:pPr algn="ctr"/>
            <a:r>
              <a:rPr lang="en-US" sz="2800" b="1" dirty="0"/>
              <a:t>EXAMPLE - Benzene</a:t>
            </a:r>
          </a:p>
        </p:txBody>
      </p:sp>
      <p:pic>
        <p:nvPicPr>
          <p:cNvPr id="11" name="Picture 10" descr="A screenshot of a cell phone&#10;&#10;Description automatically generated">
            <a:extLst>
              <a:ext uri="{FF2B5EF4-FFF2-40B4-BE49-F238E27FC236}">
                <a16:creationId xmlns:a16="http://schemas.microsoft.com/office/drawing/2014/main" id="{A904AAF8-DF8E-4DB1-925B-CBCB8D9C3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880" y="1274771"/>
            <a:ext cx="9144018" cy="5029210"/>
          </a:xfrm>
          <a:prstGeom prst="rect">
            <a:avLst/>
          </a:prstGeom>
        </p:spPr>
      </p:pic>
      <p:sp>
        <p:nvSpPr>
          <p:cNvPr id="13" name="TextBox 12">
            <a:extLst>
              <a:ext uri="{FF2B5EF4-FFF2-40B4-BE49-F238E27FC236}">
                <a16:creationId xmlns:a16="http://schemas.microsoft.com/office/drawing/2014/main" id="{8142B951-F7E2-44AB-9D1C-7CE9986D3EC4}"/>
              </a:ext>
            </a:extLst>
          </p:cNvPr>
          <p:cNvSpPr txBox="1"/>
          <p:nvPr/>
        </p:nvSpPr>
        <p:spPr>
          <a:xfrm>
            <a:off x="1413369" y="640080"/>
            <a:ext cx="9365261" cy="646331"/>
          </a:xfrm>
          <a:prstGeom prst="rect">
            <a:avLst/>
          </a:prstGeom>
          <a:noFill/>
        </p:spPr>
        <p:txBody>
          <a:bodyPr wrap="square" rtlCol="0">
            <a:spAutoFit/>
          </a:bodyPr>
          <a:lstStyle/>
          <a:p>
            <a:pPr algn="ctr"/>
            <a:r>
              <a:rPr lang="en-US" dirty="0"/>
              <a:t>Comparison of average 24-hour sampling results for Benzene across sampling locations</a:t>
            </a:r>
          </a:p>
          <a:p>
            <a:pPr algn="ctr"/>
            <a:r>
              <a:rPr lang="en-US" dirty="0"/>
              <a:t>with 95% confidence interval on the mean</a:t>
            </a:r>
          </a:p>
        </p:txBody>
      </p:sp>
      <p:sp>
        <p:nvSpPr>
          <p:cNvPr id="9" name="TextBox 8">
            <a:extLst>
              <a:ext uri="{FF2B5EF4-FFF2-40B4-BE49-F238E27FC236}">
                <a16:creationId xmlns:a16="http://schemas.microsoft.com/office/drawing/2014/main" id="{EE1217F3-C0C6-429F-8B31-428C61D523A2}"/>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19</a:t>
            </a:fld>
            <a:endParaRPr lang="en-US" sz="1600" dirty="0"/>
          </a:p>
        </p:txBody>
      </p:sp>
      <p:pic>
        <p:nvPicPr>
          <p:cNvPr id="7" name="Picture 6">
            <a:extLst>
              <a:ext uri="{FF2B5EF4-FFF2-40B4-BE49-F238E27FC236}">
                <a16:creationId xmlns:a16="http://schemas.microsoft.com/office/drawing/2014/main" id="{57C9BDC5-C037-4B71-AE86-2223B5415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389254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C891F2-F0BD-441A-826E-A63B6DA590C9}"/>
              </a:ext>
            </a:extLst>
          </p:cNvPr>
          <p:cNvSpPr/>
          <p:nvPr/>
        </p:nvSpPr>
        <p:spPr>
          <a:xfrm>
            <a:off x="3294185" y="5697415"/>
            <a:ext cx="1582615" cy="7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789B29-E407-4DDB-8AA2-0E53C22696A5}"/>
              </a:ext>
            </a:extLst>
          </p:cNvPr>
          <p:cNvSpPr/>
          <p:nvPr/>
        </p:nvSpPr>
        <p:spPr>
          <a:xfrm>
            <a:off x="0" y="-1"/>
            <a:ext cx="12192000" cy="1038687"/>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3600" b="1" dirty="0"/>
              <a:t>Road Map</a:t>
            </a:r>
          </a:p>
        </p:txBody>
      </p:sp>
      <p:sp>
        <p:nvSpPr>
          <p:cNvPr id="2" name="TextBox 1">
            <a:extLst>
              <a:ext uri="{FF2B5EF4-FFF2-40B4-BE49-F238E27FC236}">
                <a16:creationId xmlns:a16="http://schemas.microsoft.com/office/drawing/2014/main" id="{20EDC923-9812-4D5F-A63C-42A8DBFA6289}"/>
              </a:ext>
            </a:extLst>
          </p:cNvPr>
          <p:cNvSpPr txBox="1"/>
          <p:nvPr/>
        </p:nvSpPr>
        <p:spPr>
          <a:xfrm>
            <a:off x="1197511" y="1232251"/>
            <a:ext cx="9383283" cy="5925340"/>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200" dirty="0"/>
              <a:t>Provide background information</a:t>
            </a:r>
          </a:p>
          <a:p>
            <a:pPr marL="571500" indent="-571500">
              <a:lnSpc>
                <a:spcPct val="150000"/>
              </a:lnSpc>
              <a:buFont typeface="Arial" panose="020B0604020202020204" pitchFamily="34" charset="0"/>
              <a:buChar char="•"/>
            </a:pPr>
            <a:r>
              <a:rPr lang="en-US" sz="3200" dirty="0"/>
              <a:t>Evaluation of “Grab sample” results</a:t>
            </a:r>
          </a:p>
          <a:p>
            <a:pPr marL="571500" indent="-571500">
              <a:lnSpc>
                <a:spcPct val="150000"/>
              </a:lnSpc>
              <a:buFont typeface="Arial" panose="020B0604020202020204" pitchFamily="34" charset="0"/>
              <a:buChar char="•"/>
            </a:pPr>
            <a:r>
              <a:rPr lang="en-US" sz="3200" dirty="0"/>
              <a:t>Evaluation of 24-hour sample results</a:t>
            </a:r>
          </a:p>
          <a:p>
            <a:pPr marL="571500" indent="-571500">
              <a:lnSpc>
                <a:spcPct val="150000"/>
              </a:lnSpc>
              <a:buFont typeface="Arial" panose="020B0604020202020204" pitchFamily="34" charset="0"/>
              <a:buChar char="•"/>
            </a:pPr>
            <a:r>
              <a:rPr lang="en-US" sz="3200" dirty="0"/>
              <a:t>Evaluation of air levels averaged over time</a:t>
            </a:r>
          </a:p>
          <a:p>
            <a:pPr marL="571500" indent="-571500">
              <a:lnSpc>
                <a:spcPct val="150000"/>
              </a:lnSpc>
              <a:buFont typeface="Arial" panose="020B0604020202020204" pitchFamily="34" charset="0"/>
              <a:buChar char="•"/>
            </a:pPr>
            <a:r>
              <a:rPr lang="en-US" sz="3200" dirty="0"/>
              <a:t>Describe future evaluation of data on asthma-related emergency department visits</a:t>
            </a:r>
          </a:p>
          <a:p>
            <a:pPr marL="571500" indent="-571500">
              <a:lnSpc>
                <a:spcPct val="150000"/>
              </a:lnSpc>
              <a:buFont typeface="Arial" panose="020B0604020202020204" pitchFamily="34" charset="0"/>
              <a:buChar char="•"/>
            </a:pPr>
            <a:endParaRPr lang="en-US" sz="3200" dirty="0"/>
          </a:p>
          <a:p>
            <a:pPr marL="571500" indent="-571500">
              <a:lnSpc>
                <a:spcPct val="150000"/>
              </a:lnSpc>
              <a:buFont typeface="Arial" panose="020B0604020202020204" pitchFamily="34" charset="0"/>
              <a:buChar char="•"/>
            </a:pPr>
            <a:endParaRPr lang="en-US" sz="3200" dirty="0"/>
          </a:p>
        </p:txBody>
      </p:sp>
      <p:pic>
        <p:nvPicPr>
          <p:cNvPr id="7" name="Picture 6">
            <a:extLst>
              <a:ext uri="{FF2B5EF4-FFF2-40B4-BE49-F238E27FC236}">
                <a16:creationId xmlns:a16="http://schemas.microsoft.com/office/drawing/2014/main" id="{76B7A176-7D66-4794-B3F4-47E5A0348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684" y="5823892"/>
            <a:ext cx="1017936" cy="1017936"/>
          </a:xfrm>
          <a:prstGeom prst="rect">
            <a:avLst/>
          </a:prstGeom>
        </p:spPr>
      </p:pic>
      <p:sp>
        <p:nvSpPr>
          <p:cNvPr id="10" name="TextBox 9">
            <a:extLst>
              <a:ext uri="{FF2B5EF4-FFF2-40B4-BE49-F238E27FC236}">
                <a16:creationId xmlns:a16="http://schemas.microsoft.com/office/drawing/2014/main" id="{067280F9-2EAF-4D85-9FA9-B15E8431C475}"/>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a:t>
            </a:fld>
            <a:endParaRPr lang="en-US" sz="1600" dirty="0"/>
          </a:p>
        </p:txBody>
      </p:sp>
    </p:spTree>
    <p:extLst>
      <p:ext uri="{BB962C8B-B14F-4D97-AF65-F5344CB8AC3E}">
        <p14:creationId xmlns:p14="http://schemas.microsoft.com/office/powerpoint/2010/main" val="3009830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D6C98D1-7773-4012-8F46-D4BFED42F2B2}"/>
              </a:ext>
            </a:extLst>
          </p:cNvPr>
          <p:cNvPicPr>
            <a:picLocks noChangeAspect="1"/>
          </p:cNvPicPr>
          <p:nvPr/>
        </p:nvPicPr>
        <p:blipFill>
          <a:blip r:embed="rId3"/>
          <a:stretch>
            <a:fillRect/>
          </a:stretch>
        </p:blipFill>
        <p:spPr>
          <a:xfrm>
            <a:off x="2730573" y="1316074"/>
            <a:ext cx="538015" cy="807022"/>
          </a:xfrm>
          <a:prstGeom prst="rect">
            <a:avLst/>
          </a:prstGeom>
        </p:spPr>
      </p:pic>
      <p:sp>
        <p:nvSpPr>
          <p:cNvPr id="8" name="TextBox 7">
            <a:extLst>
              <a:ext uri="{FF2B5EF4-FFF2-40B4-BE49-F238E27FC236}">
                <a16:creationId xmlns:a16="http://schemas.microsoft.com/office/drawing/2014/main" id="{1DFFB6BE-1E35-40C1-82D8-1CD35D55EEE6}"/>
              </a:ext>
            </a:extLst>
          </p:cNvPr>
          <p:cNvSpPr txBox="1"/>
          <p:nvPr/>
        </p:nvSpPr>
        <p:spPr>
          <a:xfrm>
            <a:off x="1350534" y="1134810"/>
            <a:ext cx="1884437" cy="584775"/>
          </a:xfrm>
          <a:prstGeom prst="rect">
            <a:avLst/>
          </a:prstGeom>
          <a:noFill/>
        </p:spPr>
        <p:txBody>
          <a:bodyPr wrap="square" rtlCol="0">
            <a:spAutoFit/>
          </a:bodyPr>
          <a:lstStyle/>
          <a:p>
            <a:pPr algn="ctr"/>
            <a:r>
              <a:rPr lang="en-US" sz="1600" b="1" dirty="0"/>
              <a:t>10,000+</a:t>
            </a:r>
          </a:p>
          <a:p>
            <a:pPr algn="ctr"/>
            <a:r>
              <a:rPr lang="en-US" sz="1600" b="1" dirty="0"/>
              <a:t> ppb-years</a:t>
            </a:r>
          </a:p>
        </p:txBody>
      </p:sp>
      <p:sp>
        <p:nvSpPr>
          <p:cNvPr id="10" name="TextBox 9">
            <a:extLst>
              <a:ext uri="{FF2B5EF4-FFF2-40B4-BE49-F238E27FC236}">
                <a16:creationId xmlns:a16="http://schemas.microsoft.com/office/drawing/2014/main" id="{4F529174-1223-4CAE-941B-4E021CAE5ECF}"/>
              </a:ext>
            </a:extLst>
          </p:cNvPr>
          <p:cNvSpPr txBox="1"/>
          <p:nvPr/>
        </p:nvSpPr>
        <p:spPr>
          <a:xfrm>
            <a:off x="8623087" y="4616025"/>
            <a:ext cx="1884437" cy="338554"/>
          </a:xfrm>
          <a:prstGeom prst="rect">
            <a:avLst/>
          </a:prstGeom>
          <a:noFill/>
        </p:spPr>
        <p:txBody>
          <a:bodyPr wrap="square" rtlCol="0">
            <a:spAutoFit/>
          </a:bodyPr>
          <a:lstStyle/>
          <a:p>
            <a:pPr algn="ctr"/>
            <a:r>
              <a:rPr lang="en-US" sz="1600" b="1" dirty="0"/>
              <a:t>0.4 ppb</a:t>
            </a:r>
          </a:p>
        </p:txBody>
      </p:sp>
      <p:sp>
        <p:nvSpPr>
          <p:cNvPr id="5" name="Title 4">
            <a:extLst>
              <a:ext uri="{FF2B5EF4-FFF2-40B4-BE49-F238E27FC236}">
                <a16:creationId xmlns:a16="http://schemas.microsoft.com/office/drawing/2014/main" id="{9BF458EF-4209-4FC6-AB06-7DF61F66A411}"/>
              </a:ext>
            </a:extLst>
          </p:cNvPr>
          <p:cNvSpPr>
            <a:spLocks noGrp="1"/>
          </p:cNvSpPr>
          <p:nvPr>
            <p:ph type="title"/>
          </p:nvPr>
        </p:nvSpPr>
        <p:spPr>
          <a:xfrm>
            <a:off x="1520107" y="36576"/>
            <a:ext cx="9144000" cy="1097280"/>
          </a:xfrm>
        </p:spPr>
        <p:txBody>
          <a:bodyPr>
            <a:normAutofit fontScale="90000"/>
          </a:bodyPr>
          <a:lstStyle/>
          <a:p>
            <a:pPr algn="ctr"/>
            <a:r>
              <a:rPr lang="en-US" dirty="0"/>
              <a:t>EPA’s Derivation of an Chronic Toxicity Value for Benzene (AAG)</a:t>
            </a:r>
          </a:p>
        </p:txBody>
      </p:sp>
      <p:sp>
        <p:nvSpPr>
          <p:cNvPr id="4" name="Rectangle 3">
            <a:extLst>
              <a:ext uri="{FF2B5EF4-FFF2-40B4-BE49-F238E27FC236}">
                <a16:creationId xmlns:a16="http://schemas.microsoft.com/office/drawing/2014/main" id="{34F80DD2-C40D-4263-B7B7-B7F32EF80F14}"/>
              </a:ext>
            </a:extLst>
          </p:cNvPr>
          <p:cNvSpPr/>
          <p:nvPr/>
        </p:nvSpPr>
        <p:spPr>
          <a:xfrm>
            <a:off x="572990" y="5118837"/>
            <a:ext cx="3415233"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Increase in cancer</a:t>
            </a:r>
          </a:p>
          <a:p>
            <a:pPr algn="ctr"/>
            <a:r>
              <a:rPr lang="en-US" sz="2000" dirty="0">
                <a:solidFill>
                  <a:schemeClr val="tx1"/>
                </a:solidFill>
              </a:rPr>
              <a:t>in workers (leukemia)</a:t>
            </a:r>
          </a:p>
        </p:txBody>
      </p:sp>
      <p:sp>
        <p:nvSpPr>
          <p:cNvPr id="16" name="Rectangle 15">
            <a:extLst>
              <a:ext uri="{FF2B5EF4-FFF2-40B4-BE49-F238E27FC236}">
                <a16:creationId xmlns:a16="http://schemas.microsoft.com/office/drawing/2014/main" id="{A76FB06A-1D2F-4CE7-82AC-1D2F4EF7C670}"/>
              </a:ext>
            </a:extLst>
          </p:cNvPr>
          <p:cNvSpPr/>
          <p:nvPr/>
        </p:nvSpPr>
        <p:spPr>
          <a:xfrm>
            <a:off x="8147184" y="4983981"/>
            <a:ext cx="2853902" cy="96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Incremental Lifetime Cancer Risk of </a:t>
            </a:r>
          </a:p>
          <a:p>
            <a:pPr algn="ctr"/>
            <a:r>
              <a:rPr lang="en-US" sz="2000" dirty="0">
                <a:solidFill>
                  <a:schemeClr val="tx1"/>
                </a:solidFill>
              </a:rPr>
              <a:t>1-in-100,000</a:t>
            </a:r>
          </a:p>
        </p:txBody>
      </p:sp>
      <p:sp>
        <p:nvSpPr>
          <p:cNvPr id="19" name="Rectangle 18">
            <a:extLst>
              <a:ext uri="{FF2B5EF4-FFF2-40B4-BE49-F238E27FC236}">
                <a16:creationId xmlns:a16="http://schemas.microsoft.com/office/drawing/2014/main" id="{2560F7E5-D63F-441F-93F3-FE4D46E89A12}"/>
              </a:ext>
            </a:extLst>
          </p:cNvPr>
          <p:cNvSpPr/>
          <p:nvPr/>
        </p:nvSpPr>
        <p:spPr>
          <a:xfrm>
            <a:off x="7402663" y="5056620"/>
            <a:ext cx="905522" cy="69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E44CD2-AC71-4906-A610-22B003217BAE}"/>
              </a:ext>
            </a:extLst>
          </p:cNvPr>
          <p:cNvSpPr/>
          <p:nvPr/>
        </p:nvSpPr>
        <p:spPr>
          <a:xfrm flipV="1">
            <a:off x="9313846" y="4945881"/>
            <a:ext cx="502920" cy="365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734B6A-8197-42B0-94C3-AB80D3FA0229}"/>
              </a:ext>
            </a:extLst>
          </p:cNvPr>
          <p:cNvSpPr/>
          <p:nvPr/>
        </p:nvSpPr>
        <p:spPr>
          <a:xfrm>
            <a:off x="3365811" y="1285275"/>
            <a:ext cx="694845" cy="74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4A8FC9-6A74-46DE-A3D2-6AB7E83227AC}"/>
              </a:ext>
            </a:extLst>
          </p:cNvPr>
          <p:cNvSpPr/>
          <p:nvPr/>
        </p:nvSpPr>
        <p:spPr>
          <a:xfrm>
            <a:off x="2041293" y="1782057"/>
            <a:ext cx="502920" cy="320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0164DD8-0383-406E-8A2C-EEDEF2422CC3}"/>
              </a:ext>
            </a:extLst>
          </p:cNvPr>
          <p:cNvSpPr txBox="1"/>
          <p:nvPr/>
        </p:nvSpPr>
        <p:spPr>
          <a:xfrm>
            <a:off x="4113638" y="2837804"/>
            <a:ext cx="1882772" cy="646331"/>
          </a:xfrm>
          <a:prstGeom prst="rect">
            <a:avLst/>
          </a:prstGeom>
          <a:solidFill>
            <a:schemeClr val="bg1"/>
          </a:solidFill>
        </p:spPr>
        <p:txBody>
          <a:bodyPr wrap="square" rtlCol="0">
            <a:spAutoFit/>
          </a:bodyPr>
          <a:lstStyle/>
          <a:p>
            <a:pPr algn="ctr"/>
            <a:r>
              <a:rPr lang="en-US" dirty="0"/>
              <a:t>Assumes Linear </a:t>
            </a:r>
          </a:p>
          <a:p>
            <a:pPr algn="ctr"/>
            <a:r>
              <a:rPr lang="en-US" dirty="0"/>
              <a:t>Dose-Response</a:t>
            </a:r>
          </a:p>
        </p:txBody>
      </p:sp>
      <p:pic>
        <p:nvPicPr>
          <p:cNvPr id="15" name="Picture 14">
            <a:extLst>
              <a:ext uri="{FF2B5EF4-FFF2-40B4-BE49-F238E27FC236}">
                <a16:creationId xmlns:a16="http://schemas.microsoft.com/office/drawing/2014/main" id="{23C954B8-4951-4416-8A98-42186BFE4DF3}"/>
              </a:ext>
            </a:extLst>
          </p:cNvPr>
          <p:cNvPicPr>
            <a:picLocks noChangeAspect="1"/>
          </p:cNvPicPr>
          <p:nvPr/>
        </p:nvPicPr>
        <p:blipFill>
          <a:blip r:embed="rId4"/>
          <a:stretch>
            <a:fillRect/>
          </a:stretch>
        </p:blipFill>
        <p:spPr>
          <a:xfrm>
            <a:off x="7936530" y="3112856"/>
            <a:ext cx="3257550" cy="1466850"/>
          </a:xfrm>
          <a:prstGeom prst="rect">
            <a:avLst/>
          </a:prstGeom>
        </p:spPr>
      </p:pic>
      <p:cxnSp>
        <p:nvCxnSpPr>
          <p:cNvPr id="25" name="Straight Arrow Connector 24">
            <a:extLst>
              <a:ext uri="{FF2B5EF4-FFF2-40B4-BE49-F238E27FC236}">
                <a16:creationId xmlns:a16="http://schemas.microsoft.com/office/drawing/2014/main" id="{0D069F87-ADE7-49C4-B8D5-FBB168E987C6}"/>
              </a:ext>
            </a:extLst>
          </p:cNvPr>
          <p:cNvCxnSpPr>
            <a:cxnSpLocks/>
            <a:stCxn id="24" idx="3"/>
            <a:endCxn id="15" idx="1"/>
          </p:cNvCxnSpPr>
          <p:nvPr/>
        </p:nvCxnSpPr>
        <p:spPr>
          <a:xfrm>
            <a:off x="3268588" y="1719585"/>
            <a:ext cx="4667942" cy="212669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3ADD705-976C-4BD3-9278-029FF48DD4F2}"/>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20</a:t>
            </a:fld>
            <a:endParaRPr lang="en-US" sz="1600" dirty="0"/>
          </a:p>
        </p:txBody>
      </p:sp>
      <p:pic>
        <p:nvPicPr>
          <p:cNvPr id="20" name="Picture 19">
            <a:extLst>
              <a:ext uri="{FF2B5EF4-FFF2-40B4-BE49-F238E27FC236}">
                <a16:creationId xmlns:a16="http://schemas.microsoft.com/office/drawing/2014/main" id="{16AD7EB1-0674-489B-ACA1-3E3733084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313503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BC50F5-B7C0-4004-8368-5BF39E0C57A5}"/>
              </a:ext>
            </a:extLst>
          </p:cNvPr>
          <p:cNvSpPr txBox="1"/>
          <p:nvPr/>
        </p:nvSpPr>
        <p:spPr>
          <a:xfrm>
            <a:off x="4058994" y="36576"/>
            <a:ext cx="4074010" cy="523220"/>
          </a:xfrm>
          <a:prstGeom prst="rect">
            <a:avLst/>
          </a:prstGeom>
          <a:noFill/>
        </p:spPr>
        <p:txBody>
          <a:bodyPr wrap="square" rtlCol="0">
            <a:spAutoFit/>
          </a:bodyPr>
          <a:lstStyle/>
          <a:p>
            <a:pPr algn="ctr"/>
            <a:r>
              <a:rPr lang="en-US" sz="2800" b="1" dirty="0"/>
              <a:t>EXAMPLE - Naphthalene</a:t>
            </a:r>
          </a:p>
        </p:txBody>
      </p:sp>
      <p:sp>
        <p:nvSpPr>
          <p:cNvPr id="7" name="TextBox 6">
            <a:extLst>
              <a:ext uri="{FF2B5EF4-FFF2-40B4-BE49-F238E27FC236}">
                <a16:creationId xmlns:a16="http://schemas.microsoft.com/office/drawing/2014/main" id="{D1F0E17B-6B9A-4F6B-A288-0AE55CFF6161}"/>
              </a:ext>
            </a:extLst>
          </p:cNvPr>
          <p:cNvSpPr txBox="1"/>
          <p:nvPr/>
        </p:nvSpPr>
        <p:spPr>
          <a:xfrm>
            <a:off x="1292601" y="914400"/>
            <a:ext cx="9606797" cy="369332"/>
          </a:xfrm>
          <a:prstGeom prst="rect">
            <a:avLst/>
          </a:prstGeom>
          <a:noFill/>
        </p:spPr>
        <p:txBody>
          <a:bodyPr wrap="none" rtlCol="0">
            <a:spAutoFit/>
          </a:bodyPr>
          <a:lstStyle/>
          <a:p>
            <a:pPr algn="ctr"/>
            <a:r>
              <a:rPr lang="en-US" dirty="0"/>
              <a:t>Averaging of 24-hour sampling results for Naphthalene and comparison to a chronic health guideline</a:t>
            </a:r>
          </a:p>
        </p:txBody>
      </p:sp>
      <p:sp>
        <p:nvSpPr>
          <p:cNvPr id="8" name="TextBox 7">
            <a:extLst>
              <a:ext uri="{FF2B5EF4-FFF2-40B4-BE49-F238E27FC236}">
                <a16:creationId xmlns:a16="http://schemas.microsoft.com/office/drawing/2014/main" id="{5C14604E-F114-4544-920E-05E005E86971}"/>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21</a:t>
            </a:fld>
            <a:endParaRPr lang="en-US" sz="1600" dirty="0"/>
          </a:p>
        </p:txBody>
      </p:sp>
      <p:pic>
        <p:nvPicPr>
          <p:cNvPr id="10" name="Picture 9">
            <a:extLst>
              <a:ext uri="{FF2B5EF4-FFF2-40B4-BE49-F238E27FC236}">
                <a16:creationId xmlns:a16="http://schemas.microsoft.com/office/drawing/2014/main" id="{E2A9D5DF-36AC-4907-A326-EA3DD910E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89B0A50-C477-4275-8EEF-D59EB64FE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128" y="1371600"/>
            <a:ext cx="10058420" cy="5029210"/>
          </a:xfrm>
          <a:prstGeom prst="rect">
            <a:avLst/>
          </a:prstGeom>
        </p:spPr>
      </p:pic>
    </p:spTree>
    <p:extLst>
      <p:ext uri="{BB962C8B-B14F-4D97-AF65-F5344CB8AC3E}">
        <p14:creationId xmlns:p14="http://schemas.microsoft.com/office/powerpoint/2010/main" val="2185158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D5DA7-34BE-4693-A55A-B3A20C8A34E4}"/>
              </a:ext>
            </a:extLst>
          </p:cNvPr>
          <p:cNvSpPr txBox="1"/>
          <p:nvPr/>
        </p:nvSpPr>
        <p:spPr>
          <a:xfrm>
            <a:off x="4143629" y="36576"/>
            <a:ext cx="3904735" cy="523220"/>
          </a:xfrm>
          <a:prstGeom prst="rect">
            <a:avLst/>
          </a:prstGeom>
          <a:noFill/>
        </p:spPr>
        <p:txBody>
          <a:bodyPr wrap="square" rtlCol="0">
            <a:spAutoFit/>
          </a:bodyPr>
          <a:lstStyle/>
          <a:p>
            <a:pPr algn="ctr"/>
            <a:r>
              <a:rPr lang="en-US" sz="2800" b="1" dirty="0"/>
              <a:t>EXAMPLE - Naphthalene</a:t>
            </a:r>
          </a:p>
        </p:txBody>
      </p:sp>
      <p:sp>
        <p:nvSpPr>
          <p:cNvPr id="4" name="Rectangle 3">
            <a:extLst>
              <a:ext uri="{FF2B5EF4-FFF2-40B4-BE49-F238E27FC236}">
                <a16:creationId xmlns:a16="http://schemas.microsoft.com/office/drawing/2014/main" id="{7D78F00F-1720-47CE-BF49-C6DD223B34AF}"/>
              </a:ext>
            </a:extLst>
          </p:cNvPr>
          <p:cNvSpPr/>
          <p:nvPr/>
        </p:nvSpPr>
        <p:spPr>
          <a:xfrm>
            <a:off x="4201297" y="768606"/>
            <a:ext cx="3904735" cy="34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0BCBF6-64FE-46B7-B1D1-1A236D73B9EF}"/>
              </a:ext>
            </a:extLst>
          </p:cNvPr>
          <p:cNvSpPr txBox="1"/>
          <p:nvPr/>
        </p:nvSpPr>
        <p:spPr>
          <a:xfrm>
            <a:off x="1413367" y="640080"/>
            <a:ext cx="9365261" cy="646331"/>
          </a:xfrm>
          <a:prstGeom prst="rect">
            <a:avLst/>
          </a:prstGeom>
          <a:noFill/>
        </p:spPr>
        <p:txBody>
          <a:bodyPr wrap="square" rtlCol="0">
            <a:spAutoFit/>
          </a:bodyPr>
          <a:lstStyle/>
          <a:p>
            <a:pPr algn="ctr"/>
            <a:r>
              <a:rPr lang="en-US" dirty="0"/>
              <a:t>Comparison of average 24-hour sampling results for Naphthalene across sampling locations</a:t>
            </a:r>
          </a:p>
          <a:p>
            <a:pPr algn="ctr"/>
            <a:r>
              <a:rPr lang="en-US" dirty="0"/>
              <a:t>with 95% confidence interval on the mean</a:t>
            </a:r>
          </a:p>
        </p:txBody>
      </p:sp>
      <p:pic>
        <p:nvPicPr>
          <p:cNvPr id="5" name="Picture 4" descr="A screenshot of a cell phone&#10;&#10;Description automatically generated">
            <a:extLst>
              <a:ext uri="{FF2B5EF4-FFF2-40B4-BE49-F238E27FC236}">
                <a16:creationId xmlns:a16="http://schemas.microsoft.com/office/drawing/2014/main" id="{25C72989-9B63-40FB-BA20-3F1DAF58A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880" y="1283080"/>
            <a:ext cx="9144018" cy="5029210"/>
          </a:xfrm>
          <a:prstGeom prst="rect">
            <a:avLst/>
          </a:prstGeom>
        </p:spPr>
      </p:pic>
      <p:sp>
        <p:nvSpPr>
          <p:cNvPr id="9" name="TextBox 8">
            <a:extLst>
              <a:ext uri="{FF2B5EF4-FFF2-40B4-BE49-F238E27FC236}">
                <a16:creationId xmlns:a16="http://schemas.microsoft.com/office/drawing/2014/main" id="{9632004B-1AD9-49F4-BF71-B7BF1C387E31}"/>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22</a:t>
            </a:fld>
            <a:endParaRPr lang="en-US" sz="1600" dirty="0"/>
          </a:p>
        </p:txBody>
      </p:sp>
      <p:pic>
        <p:nvPicPr>
          <p:cNvPr id="11" name="Picture 10">
            <a:extLst>
              <a:ext uri="{FF2B5EF4-FFF2-40B4-BE49-F238E27FC236}">
                <a16:creationId xmlns:a16="http://schemas.microsoft.com/office/drawing/2014/main" id="{3A81CD49-11EA-4299-9D9B-5F2F9D73D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142406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DFFB6BE-1E35-40C1-82D8-1CD35D55EEE6}"/>
              </a:ext>
            </a:extLst>
          </p:cNvPr>
          <p:cNvSpPr txBox="1"/>
          <p:nvPr/>
        </p:nvSpPr>
        <p:spPr>
          <a:xfrm>
            <a:off x="1196414" y="1289823"/>
            <a:ext cx="1884437" cy="584775"/>
          </a:xfrm>
          <a:prstGeom prst="rect">
            <a:avLst/>
          </a:prstGeom>
          <a:noFill/>
        </p:spPr>
        <p:txBody>
          <a:bodyPr wrap="square" rtlCol="0">
            <a:spAutoFit/>
          </a:bodyPr>
          <a:lstStyle/>
          <a:p>
            <a:pPr algn="ctr"/>
            <a:r>
              <a:rPr lang="en-US" sz="1600" b="1" dirty="0"/>
              <a:t>10,000 to 60,000</a:t>
            </a:r>
          </a:p>
          <a:p>
            <a:pPr algn="ctr"/>
            <a:r>
              <a:rPr lang="en-US" sz="1600" b="1" dirty="0"/>
              <a:t> ppb</a:t>
            </a:r>
          </a:p>
        </p:txBody>
      </p:sp>
      <p:sp>
        <p:nvSpPr>
          <p:cNvPr id="10" name="TextBox 9">
            <a:extLst>
              <a:ext uri="{FF2B5EF4-FFF2-40B4-BE49-F238E27FC236}">
                <a16:creationId xmlns:a16="http://schemas.microsoft.com/office/drawing/2014/main" id="{4F529174-1223-4CAE-941B-4E021CAE5ECF}"/>
              </a:ext>
            </a:extLst>
          </p:cNvPr>
          <p:cNvSpPr txBox="1"/>
          <p:nvPr/>
        </p:nvSpPr>
        <p:spPr>
          <a:xfrm>
            <a:off x="8601820" y="4833945"/>
            <a:ext cx="1884437" cy="338554"/>
          </a:xfrm>
          <a:prstGeom prst="rect">
            <a:avLst/>
          </a:prstGeom>
          <a:noFill/>
        </p:spPr>
        <p:txBody>
          <a:bodyPr wrap="square" rtlCol="0">
            <a:spAutoFit/>
          </a:bodyPr>
          <a:lstStyle/>
          <a:p>
            <a:pPr algn="ctr"/>
            <a:r>
              <a:rPr lang="en-US" sz="1600" b="1" dirty="0"/>
              <a:t>0.06 ppb</a:t>
            </a:r>
          </a:p>
        </p:txBody>
      </p:sp>
      <p:sp>
        <p:nvSpPr>
          <p:cNvPr id="5" name="Title 4">
            <a:extLst>
              <a:ext uri="{FF2B5EF4-FFF2-40B4-BE49-F238E27FC236}">
                <a16:creationId xmlns:a16="http://schemas.microsoft.com/office/drawing/2014/main" id="{9BF458EF-4209-4FC6-AB06-7DF61F66A411}"/>
              </a:ext>
            </a:extLst>
          </p:cNvPr>
          <p:cNvSpPr>
            <a:spLocks noGrp="1"/>
          </p:cNvSpPr>
          <p:nvPr>
            <p:ph type="title"/>
          </p:nvPr>
        </p:nvSpPr>
        <p:spPr>
          <a:xfrm>
            <a:off x="748825" y="36576"/>
            <a:ext cx="10694350" cy="1097280"/>
          </a:xfrm>
        </p:spPr>
        <p:txBody>
          <a:bodyPr>
            <a:normAutofit fontScale="90000"/>
          </a:bodyPr>
          <a:lstStyle/>
          <a:p>
            <a:pPr algn="ctr"/>
            <a:r>
              <a:rPr lang="en-US" dirty="0"/>
              <a:t>California’s Derivation of an Chronic Toxicity Value for Naphthalene (AAG)</a:t>
            </a:r>
          </a:p>
        </p:txBody>
      </p:sp>
      <p:sp>
        <p:nvSpPr>
          <p:cNvPr id="4" name="Rectangle 3">
            <a:extLst>
              <a:ext uri="{FF2B5EF4-FFF2-40B4-BE49-F238E27FC236}">
                <a16:creationId xmlns:a16="http://schemas.microsoft.com/office/drawing/2014/main" id="{34F80DD2-C40D-4263-B7B7-B7F32EF80F14}"/>
              </a:ext>
            </a:extLst>
          </p:cNvPr>
          <p:cNvSpPr/>
          <p:nvPr/>
        </p:nvSpPr>
        <p:spPr>
          <a:xfrm>
            <a:off x="414114" y="5221395"/>
            <a:ext cx="3415233"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Increase in </a:t>
            </a:r>
          </a:p>
          <a:p>
            <a:pPr algn="ctr"/>
            <a:r>
              <a:rPr lang="en-US" sz="2000" dirty="0">
                <a:solidFill>
                  <a:schemeClr val="tx1"/>
                </a:solidFill>
              </a:rPr>
              <a:t>nasal tumors</a:t>
            </a:r>
          </a:p>
        </p:txBody>
      </p:sp>
      <p:sp>
        <p:nvSpPr>
          <p:cNvPr id="16" name="Rectangle 15">
            <a:extLst>
              <a:ext uri="{FF2B5EF4-FFF2-40B4-BE49-F238E27FC236}">
                <a16:creationId xmlns:a16="http://schemas.microsoft.com/office/drawing/2014/main" id="{A76FB06A-1D2F-4CE7-82AC-1D2F4EF7C670}"/>
              </a:ext>
            </a:extLst>
          </p:cNvPr>
          <p:cNvSpPr/>
          <p:nvPr/>
        </p:nvSpPr>
        <p:spPr>
          <a:xfrm>
            <a:off x="8089635" y="5268538"/>
            <a:ext cx="2853902" cy="824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Incremental Lifetime Cancer Risk of </a:t>
            </a:r>
          </a:p>
          <a:p>
            <a:pPr algn="ctr"/>
            <a:r>
              <a:rPr lang="en-US" sz="2000" dirty="0">
                <a:solidFill>
                  <a:schemeClr val="tx1"/>
                </a:solidFill>
              </a:rPr>
              <a:t>1-in-100,000</a:t>
            </a:r>
          </a:p>
        </p:txBody>
      </p:sp>
      <p:sp>
        <p:nvSpPr>
          <p:cNvPr id="21" name="Rectangle 20">
            <a:extLst>
              <a:ext uri="{FF2B5EF4-FFF2-40B4-BE49-F238E27FC236}">
                <a16:creationId xmlns:a16="http://schemas.microsoft.com/office/drawing/2014/main" id="{C3E44CD2-AC71-4906-A610-22B003217BAE}"/>
              </a:ext>
            </a:extLst>
          </p:cNvPr>
          <p:cNvSpPr/>
          <p:nvPr/>
        </p:nvSpPr>
        <p:spPr>
          <a:xfrm flipV="1">
            <a:off x="9265126" y="5148343"/>
            <a:ext cx="502920" cy="365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0A286E-37C0-4BD9-B243-6E2E1D1709A2}"/>
              </a:ext>
            </a:extLst>
          </p:cNvPr>
          <p:cNvSpPr/>
          <p:nvPr/>
        </p:nvSpPr>
        <p:spPr>
          <a:xfrm>
            <a:off x="5309616" y="5012448"/>
            <a:ext cx="722376" cy="37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FD734B6A-8197-42B0-94C3-AB80D3FA0229}"/>
              </a:ext>
            </a:extLst>
          </p:cNvPr>
          <p:cNvSpPr/>
          <p:nvPr/>
        </p:nvSpPr>
        <p:spPr>
          <a:xfrm>
            <a:off x="3206935" y="1435458"/>
            <a:ext cx="694845" cy="74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4A8FC9-6A74-46DE-A3D2-6AB7E83227AC}"/>
              </a:ext>
            </a:extLst>
          </p:cNvPr>
          <p:cNvSpPr/>
          <p:nvPr/>
        </p:nvSpPr>
        <p:spPr>
          <a:xfrm>
            <a:off x="1882417" y="1932240"/>
            <a:ext cx="502920" cy="320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C954B8-4951-4416-8A98-42186BFE4DF3}"/>
              </a:ext>
            </a:extLst>
          </p:cNvPr>
          <p:cNvPicPr>
            <a:picLocks noChangeAspect="1"/>
          </p:cNvPicPr>
          <p:nvPr/>
        </p:nvPicPr>
        <p:blipFill>
          <a:blip r:embed="rId3"/>
          <a:stretch>
            <a:fillRect/>
          </a:stretch>
        </p:blipFill>
        <p:spPr>
          <a:xfrm>
            <a:off x="7860065" y="3268057"/>
            <a:ext cx="3257550" cy="1466850"/>
          </a:xfrm>
          <a:prstGeom prst="rect">
            <a:avLst/>
          </a:prstGeom>
        </p:spPr>
      </p:pic>
      <p:pic>
        <p:nvPicPr>
          <p:cNvPr id="2" name="Picture 1">
            <a:extLst>
              <a:ext uri="{FF2B5EF4-FFF2-40B4-BE49-F238E27FC236}">
                <a16:creationId xmlns:a16="http://schemas.microsoft.com/office/drawing/2014/main" id="{53381D7E-F349-4B9D-ACB1-F669853357E5}"/>
              </a:ext>
            </a:extLst>
          </p:cNvPr>
          <p:cNvPicPr>
            <a:picLocks noChangeAspect="1"/>
          </p:cNvPicPr>
          <p:nvPr/>
        </p:nvPicPr>
        <p:blipFill>
          <a:blip r:embed="rId4"/>
          <a:stretch>
            <a:fillRect/>
          </a:stretch>
        </p:blipFill>
        <p:spPr>
          <a:xfrm>
            <a:off x="2512863" y="1603944"/>
            <a:ext cx="704850" cy="742950"/>
          </a:xfrm>
          <a:prstGeom prst="rect">
            <a:avLst/>
          </a:prstGeom>
        </p:spPr>
      </p:pic>
      <p:sp>
        <p:nvSpPr>
          <p:cNvPr id="18" name="TextBox 17">
            <a:extLst>
              <a:ext uri="{FF2B5EF4-FFF2-40B4-BE49-F238E27FC236}">
                <a16:creationId xmlns:a16="http://schemas.microsoft.com/office/drawing/2014/main" id="{DCB0F7BC-9A7C-4986-A911-A050DB9822FC}"/>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23</a:t>
            </a:fld>
            <a:endParaRPr lang="en-US" sz="1600" dirty="0"/>
          </a:p>
        </p:txBody>
      </p:sp>
      <p:pic>
        <p:nvPicPr>
          <p:cNvPr id="20" name="Picture 19">
            <a:extLst>
              <a:ext uri="{FF2B5EF4-FFF2-40B4-BE49-F238E27FC236}">
                <a16:creationId xmlns:a16="http://schemas.microsoft.com/office/drawing/2014/main" id="{62660712-BC3B-48E4-8D05-CC13BB3AC9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
        <p:nvSpPr>
          <p:cNvPr id="22" name="TextBox 21">
            <a:extLst>
              <a:ext uri="{FF2B5EF4-FFF2-40B4-BE49-F238E27FC236}">
                <a16:creationId xmlns:a16="http://schemas.microsoft.com/office/drawing/2014/main" id="{1142EF14-1EF7-41E4-911C-099952BD71BD}"/>
              </a:ext>
            </a:extLst>
          </p:cNvPr>
          <p:cNvSpPr txBox="1"/>
          <p:nvPr/>
        </p:nvSpPr>
        <p:spPr>
          <a:xfrm>
            <a:off x="4113638" y="3050459"/>
            <a:ext cx="1882772" cy="646331"/>
          </a:xfrm>
          <a:prstGeom prst="rect">
            <a:avLst/>
          </a:prstGeom>
          <a:solidFill>
            <a:schemeClr val="bg1"/>
          </a:solidFill>
        </p:spPr>
        <p:txBody>
          <a:bodyPr wrap="square" rtlCol="0">
            <a:spAutoFit/>
          </a:bodyPr>
          <a:lstStyle/>
          <a:p>
            <a:pPr algn="ctr"/>
            <a:r>
              <a:rPr lang="en-US" dirty="0"/>
              <a:t>Assumes Linear </a:t>
            </a:r>
          </a:p>
          <a:p>
            <a:pPr algn="ctr"/>
            <a:r>
              <a:rPr lang="en-US" dirty="0"/>
              <a:t>Dose-Response</a:t>
            </a:r>
          </a:p>
        </p:txBody>
      </p:sp>
      <p:cxnSp>
        <p:nvCxnSpPr>
          <p:cNvPr id="23" name="Straight Arrow Connector 22">
            <a:extLst>
              <a:ext uri="{FF2B5EF4-FFF2-40B4-BE49-F238E27FC236}">
                <a16:creationId xmlns:a16="http://schemas.microsoft.com/office/drawing/2014/main" id="{3FBACDC0-2003-4892-A147-D79856AF136A}"/>
              </a:ext>
            </a:extLst>
          </p:cNvPr>
          <p:cNvCxnSpPr>
            <a:cxnSpLocks/>
          </p:cNvCxnSpPr>
          <p:nvPr/>
        </p:nvCxnSpPr>
        <p:spPr>
          <a:xfrm>
            <a:off x="3225724" y="1999673"/>
            <a:ext cx="4556975" cy="193801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28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BC50F5-B7C0-4004-8368-5BF39E0C57A5}"/>
              </a:ext>
            </a:extLst>
          </p:cNvPr>
          <p:cNvSpPr txBox="1"/>
          <p:nvPr/>
        </p:nvSpPr>
        <p:spPr>
          <a:xfrm>
            <a:off x="4500429" y="36576"/>
            <a:ext cx="3191141" cy="523220"/>
          </a:xfrm>
          <a:prstGeom prst="rect">
            <a:avLst/>
          </a:prstGeom>
          <a:noFill/>
        </p:spPr>
        <p:txBody>
          <a:bodyPr wrap="square" rtlCol="0">
            <a:spAutoFit/>
          </a:bodyPr>
          <a:lstStyle/>
          <a:p>
            <a:pPr algn="ctr"/>
            <a:r>
              <a:rPr lang="en-US" sz="2800" b="1" dirty="0"/>
              <a:t>EXAMPLE - Acrolein</a:t>
            </a:r>
          </a:p>
        </p:txBody>
      </p:sp>
      <p:sp>
        <p:nvSpPr>
          <p:cNvPr id="3" name="Rectangle 2">
            <a:extLst>
              <a:ext uri="{FF2B5EF4-FFF2-40B4-BE49-F238E27FC236}">
                <a16:creationId xmlns:a16="http://schemas.microsoft.com/office/drawing/2014/main" id="{9D49CF6B-1234-4486-A62F-CAC7DA288074}"/>
              </a:ext>
            </a:extLst>
          </p:cNvPr>
          <p:cNvSpPr/>
          <p:nvPr/>
        </p:nvSpPr>
        <p:spPr>
          <a:xfrm>
            <a:off x="2248925" y="651358"/>
            <a:ext cx="7846540" cy="448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9522F3-7DB5-4DAD-8584-4B5F20825239}"/>
              </a:ext>
            </a:extLst>
          </p:cNvPr>
          <p:cNvSpPr txBox="1"/>
          <p:nvPr/>
        </p:nvSpPr>
        <p:spPr>
          <a:xfrm>
            <a:off x="1514616" y="914400"/>
            <a:ext cx="9162766" cy="369332"/>
          </a:xfrm>
          <a:prstGeom prst="rect">
            <a:avLst/>
          </a:prstGeom>
          <a:noFill/>
        </p:spPr>
        <p:txBody>
          <a:bodyPr wrap="none" rtlCol="0">
            <a:spAutoFit/>
          </a:bodyPr>
          <a:lstStyle/>
          <a:p>
            <a:pPr algn="ctr"/>
            <a:r>
              <a:rPr lang="en-US" dirty="0"/>
              <a:t>Averaging of 24-hour sampling results for Acrolein and comparison to a chronic health guideline</a:t>
            </a:r>
          </a:p>
        </p:txBody>
      </p:sp>
      <p:pic>
        <p:nvPicPr>
          <p:cNvPr id="4" name="Picture 3" descr="A close up of a logo&#10;&#10;Description automatically generated">
            <a:extLst>
              <a:ext uri="{FF2B5EF4-FFF2-40B4-BE49-F238E27FC236}">
                <a16:creationId xmlns:a16="http://schemas.microsoft.com/office/drawing/2014/main" id="{CC5EE2A9-31B1-4870-9AB1-8F115FA80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1371600"/>
            <a:ext cx="10058420" cy="5029210"/>
          </a:xfrm>
          <a:prstGeom prst="rect">
            <a:avLst/>
          </a:prstGeom>
        </p:spPr>
      </p:pic>
      <p:sp>
        <p:nvSpPr>
          <p:cNvPr id="10" name="TextBox 9">
            <a:extLst>
              <a:ext uri="{FF2B5EF4-FFF2-40B4-BE49-F238E27FC236}">
                <a16:creationId xmlns:a16="http://schemas.microsoft.com/office/drawing/2014/main" id="{AC6DF1D7-A1B8-4885-820D-B468094C03C1}"/>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24</a:t>
            </a:fld>
            <a:endParaRPr lang="en-US" sz="1600" dirty="0"/>
          </a:p>
        </p:txBody>
      </p:sp>
      <p:pic>
        <p:nvPicPr>
          <p:cNvPr id="11" name="Picture 10">
            <a:extLst>
              <a:ext uri="{FF2B5EF4-FFF2-40B4-BE49-F238E27FC236}">
                <a16:creationId xmlns:a16="http://schemas.microsoft.com/office/drawing/2014/main" id="{54578341-05A7-4953-B5CF-CDBCE36B3F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276596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4ED00E-AD33-4BC5-A27C-8097F718F7EC}"/>
              </a:ext>
            </a:extLst>
          </p:cNvPr>
          <p:cNvSpPr txBox="1"/>
          <p:nvPr/>
        </p:nvSpPr>
        <p:spPr>
          <a:xfrm>
            <a:off x="4358540" y="36576"/>
            <a:ext cx="3474920" cy="523220"/>
          </a:xfrm>
          <a:prstGeom prst="rect">
            <a:avLst/>
          </a:prstGeom>
          <a:noFill/>
        </p:spPr>
        <p:txBody>
          <a:bodyPr wrap="square" rtlCol="0">
            <a:spAutoFit/>
          </a:bodyPr>
          <a:lstStyle/>
          <a:p>
            <a:pPr algn="ctr"/>
            <a:r>
              <a:rPr lang="en-US" sz="2800" b="1" dirty="0"/>
              <a:t>EXAMPLE - Acrolein</a:t>
            </a:r>
          </a:p>
        </p:txBody>
      </p:sp>
      <p:pic>
        <p:nvPicPr>
          <p:cNvPr id="4" name="Picture 3">
            <a:extLst>
              <a:ext uri="{FF2B5EF4-FFF2-40B4-BE49-F238E27FC236}">
                <a16:creationId xmlns:a16="http://schemas.microsoft.com/office/drawing/2014/main" id="{C9A3AB67-109B-464A-8E69-582CC05B7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880" y="1283080"/>
            <a:ext cx="9144018" cy="5029210"/>
          </a:xfrm>
          <a:prstGeom prst="rect">
            <a:avLst/>
          </a:prstGeom>
        </p:spPr>
      </p:pic>
      <p:sp>
        <p:nvSpPr>
          <p:cNvPr id="11" name="TextBox 10">
            <a:extLst>
              <a:ext uri="{FF2B5EF4-FFF2-40B4-BE49-F238E27FC236}">
                <a16:creationId xmlns:a16="http://schemas.microsoft.com/office/drawing/2014/main" id="{5DDCACED-D3A7-4DB3-A90C-EBB33BFA043A}"/>
              </a:ext>
            </a:extLst>
          </p:cNvPr>
          <p:cNvSpPr txBox="1"/>
          <p:nvPr/>
        </p:nvSpPr>
        <p:spPr>
          <a:xfrm>
            <a:off x="1413369" y="640080"/>
            <a:ext cx="9365261" cy="646331"/>
          </a:xfrm>
          <a:prstGeom prst="rect">
            <a:avLst/>
          </a:prstGeom>
          <a:noFill/>
        </p:spPr>
        <p:txBody>
          <a:bodyPr wrap="square" rtlCol="0">
            <a:spAutoFit/>
          </a:bodyPr>
          <a:lstStyle/>
          <a:p>
            <a:pPr algn="ctr"/>
            <a:r>
              <a:rPr lang="en-US" dirty="0"/>
              <a:t>Comparison of average 24-hour sampling results for Acrolein across sampling locations</a:t>
            </a:r>
          </a:p>
          <a:p>
            <a:pPr algn="ctr"/>
            <a:r>
              <a:rPr lang="en-US" dirty="0"/>
              <a:t>with 95% confidence interval on the mean</a:t>
            </a:r>
          </a:p>
        </p:txBody>
      </p:sp>
      <p:sp>
        <p:nvSpPr>
          <p:cNvPr id="8" name="TextBox 7">
            <a:extLst>
              <a:ext uri="{FF2B5EF4-FFF2-40B4-BE49-F238E27FC236}">
                <a16:creationId xmlns:a16="http://schemas.microsoft.com/office/drawing/2014/main" id="{37E56F23-E609-4299-B7C3-7132B496F19D}"/>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25</a:t>
            </a:fld>
            <a:endParaRPr lang="en-US" sz="1600" dirty="0"/>
          </a:p>
        </p:txBody>
      </p:sp>
      <p:pic>
        <p:nvPicPr>
          <p:cNvPr id="7" name="Picture 6">
            <a:extLst>
              <a:ext uri="{FF2B5EF4-FFF2-40B4-BE49-F238E27FC236}">
                <a16:creationId xmlns:a16="http://schemas.microsoft.com/office/drawing/2014/main" id="{FE1921B4-230E-4CBE-ABA7-F3E87297C6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78F00F-1720-47CE-BF49-C6DD223B34AF}"/>
              </a:ext>
            </a:extLst>
          </p:cNvPr>
          <p:cNvSpPr/>
          <p:nvPr/>
        </p:nvSpPr>
        <p:spPr>
          <a:xfrm>
            <a:off x="4201297" y="768606"/>
            <a:ext cx="3904735" cy="34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3D13697-FECA-4E7E-B3F8-6CFC0D20512D}"/>
              </a:ext>
            </a:extLst>
          </p:cNvPr>
          <p:cNvPicPr>
            <a:picLocks noChangeAspect="1"/>
          </p:cNvPicPr>
          <p:nvPr/>
        </p:nvPicPr>
        <p:blipFill>
          <a:blip r:embed="rId3"/>
          <a:stretch>
            <a:fillRect/>
          </a:stretch>
        </p:blipFill>
        <p:spPr>
          <a:xfrm>
            <a:off x="3662362" y="276727"/>
            <a:ext cx="5226197" cy="6310300"/>
          </a:xfrm>
          <a:prstGeom prst="rect">
            <a:avLst/>
          </a:prstGeom>
        </p:spPr>
      </p:pic>
      <p:sp>
        <p:nvSpPr>
          <p:cNvPr id="5" name="Callout: Line 4">
            <a:extLst>
              <a:ext uri="{FF2B5EF4-FFF2-40B4-BE49-F238E27FC236}">
                <a16:creationId xmlns:a16="http://schemas.microsoft.com/office/drawing/2014/main" id="{F44D6E69-C2B2-4F14-9586-2E4EDD675688}"/>
              </a:ext>
            </a:extLst>
          </p:cNvPr>
          <p:cNvSpPr/>
          <p:nvPr/>
        </p:nvSpPr>
        <p:spPr>
          <a:xfrm>
            <a:off x="7754589" y="1108630"/>
            <a:ext cx="1058819" cy="334656"/>
          </a:xfrm>
          <a:prstGeom prst="borderCallout1">
            <a:avLst>
              <a:gd name="adj1" fmla="val 51107"/>
              <a:gd name="adj2" fmla="val -1515"/>
              <a:gd name="adj3" fmla="val 98119"/>
              <a:gd name="adj4" fmla="val -4174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0.32 ppb</a:t>
            </a:r>
          </a:p>
        </p:txBody>
      </p:sp>
      <p:sp>
        <p:nvSpPr>
          <p:cNvPr id="10" name="Callout: Line 9">
            <a:extLst>
              <a:ext uri="{FF2B5EF4-FFF2-40B4-BE49-F238E27FC236}">
                <a16:creationId xmlns:a16="http://schemas.microsoft.com/office/drawing/2014/main" id="{3A98E17A-7386-4086-BC16-1841CE0D31F1}"/>
              </a:ext>
            </a:extLst>
          </p:cNvPr>
          <p:cNvSpPr/>
          <p:nvPr/>
        </p:nvSpPr>
        <p:spPr>
          <a:xfrm>
            <a:off x="7047213" y="3540713"/>
            <a:ext cx="1058819" cy="334656"/>
          </a:xfrm>
          <a:prstGeom prst="borderCallout1">
            <a:avLst>
              <a:gd name="adj1" fmla="val 54702"/>
              <a:gd name="adj2" fmla="val -3788"/>
              <a:gd name="adj3" fmla="val 105309"/>
              <a:gd name="adj4" fmla="val -3833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 ppb</a:t>
            </a:r>
          </a:p>
        </p:txBody>
      </p:sp>
      <p:sp>
        <p:nvSpPr>
          <p:cNvPr id="11" name="Callout: Line 10">
            <a:extLst>
              <a:ext uri="{FF2B5EF4-FFF2-40B4-BE49-F238E27FC236}">
                <a16:creationId xmlns:a16="http://schemas.microsoft.com/office/drawing/2014/main" id="{458F1A8C-1EDC-424A-A900-A02C024FC0CA}"/>
              </a:ext>
            </a:extLst>
          </p:cNvPr>
          <p:cNvSpPr/>
          <p:nvPr/>
        </p:nvSpPr>
        <p:spPr>
          <a:xfrm>
            <a:off x="3421697" y="3875369"/>
            <a:ext cx="1058819" cy="334656"/>
          </a:xfrm>
          <a:prstGeom prst="borderCallout1">
            <a:avLst>
              <a:gd name="adj1" fmla="val 43916"/>
              <a:gd name="adj2" fmla="val 99617"/>
              <a:gd name="adj3" fmla="val 90928"/>
              <a:gd name="adj4" fmla="val 12075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0.19 ppb</a:t>
            </a:r>
          </a:p>
        </p:txBody>
      </p:sp>
      <p:sp>
        <p:nvSpPr>
          <p:cNvPr id="12" name="Callout: Line 11">
            <a:extLst>
              <a:ext uri="{FF2B5EF4-FFF2-40B4-BE49-F238E27FC236}">
                <a16:creationId xmlns:a16="http://schemas.microsoft.com/office/drawing/2014/main" id="{E737450F-4A26-4A13-9E1B-75C282FA6131}"/>
              </a:ext>
            </a:extLst>
          </p:cNvPr>
          <p:cNvSpPr/>
          <p:nvPr/>
        </p:nvSpPr>
        <p:spPr>
          <a:xfrm>
            <a:off x="5624254" y="4439071"/>
            <a:ext cx="1058819" cy="334656"/>
          </a:xfrm>
          <a:prstGeom prst="borderCallout1">
            <a:avLst>
              <a:gd name="adj1" fmla="val 54702"/>
              <a:gd name="adj2" fmla="val -8333"/>
              <a:gd name="adj3" fmla="val 108904"/>
              <a:gd name="adj4" fmla="val -3492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0.20 ppb</a:t>
            </a:r>
          </a:p>
        </p:txBody>
      </p:sp>
      <p:sp>
        <p:nvSpPr>
          <p:cNvPr id="13" name="Callout: Line 12">
            <a:extLst>
              <a:ext uri="{FF2B5EF4-FFF2-40B4-BE49-F238E27FC236}">
                <a16:creationId xmlns:a16="http://schemas.microsoft.com/office/drawing/2014/main" id="{262B60E2-EE4E-4722-A56A-0589FE5D467E}"/>
              </a:ext>
            </a:extLst>
          </p:cNvPr>
          <p:cNvSpPr/>
          <p:nvPr/>
        </p:nvSpPr>
        <p:spPr>
          <a:xfrm>
            <a:off x="5566590" y="5048671"/>
            <a:ext cx="1058819" cy="334656"/>
          </a:xfrm>
          <a:prstGeom prst="borderCallout1">
            <a:avLst>
              <a:gd name="adj1" fmla="val 54702"/>
              <a:gd name="adj2" fmla="val -7197"/>
              <a:gd name="adj3" fmla="val 108904"/>
              <a:gd name="adj4" fmla="val -3492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0.20 ppb</a:t>
            </a:r>
          </a:p>
        </p:txBody>
      </p:sp>
      <p:sp>
        <p:nvSpPr>
          <p:cNvPr id="14" name="Callout: Line 13">
            <a:extLst>
              <a:ext uri="{FF2B5EF4-FFF2-40B4-BE49-F238E27FC236}">
                <a16:creationId xmlns:a16="http://schemas.microsoft.com/office/drawing/2014/main" id="{776B7174-12AA-4A67-A10F-F74D5ADF400B}"/>
              </a:ext>
            </a:extLst>
          </p:cNvPr>
          <p:cNvSpPr/>
          <p:nvPr/>
        </p:nvSpPr>
        <p:spPr>
          <a:xfrm>
            <a:off x="5442264" y="5648825"/>
            <a:ext cx="1058819" cy="334656"/>
          </a:xfrm>
          <a:prstGeom prst="borderCallout1">
            <a:avLst>
              <a:gd name="adj1" fmla="val 51107"/>
              <a:gd name="adj2" fmla="val -2651"/>
              <a:gd name="adj3" fmla="val -2547"/>
              <a:gd name="adj4" fmla="val -2469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0.21 ppb</a:t>
            </a:r>
          </a:p>
        </p:txBody>
      </p:sp>
      <p:sp>
        <p:nvSpPr>
          <p:cNvPr id="15" name="TextBox 14">
            <a:extLst>
              <a:ext uri="{FF2B5EF4-FFF2-40B4-BE49-F238E27FC236}">
                <a16:creationId xmlns:a16="http://schemas.microsoft.com/office/drawing/2014/main" id="{16FEBF91-136A-4A15-843D-59260BA6FCB0}"/>
              </a:ext>
            </a:extLst>
          </p:cNvPr>
          <p:cNvSpPr txBox="1"/>
          <p:nvPr/>
        </p:nvSpPr>
        <p:spPr>
          <a:xfrm>
            <a:off x="891178" y="535345"/>
            <a:ext cx="1989076" cy="2246769"/>
          </a:xfrm>
          <a:prstGeom prst="rect">
            <a:avLst/>
          </a:prstGeom>
          <a:noFill/>
        </p:spPr>
        <p:txBody>
          <a:bodyPr wrap="square" rtlCol="0">
            <a:spAutoFit/>
          </a:bodyPr>
          <a:lstStyle/>
          <a:p>
            <a:pPr algn="ctr"/>
            <a:r>
              <a:rPr lang="en-US" sz="2800" b="1" dirty="0"/>
              <a:t>2018 HAPs Data – Acrolein Annual Averages</a:t>
            </a:r>
          </a:p>
        </p:txBody>
      </p:sp>
      <p:sp>
        <p:nvSpPr>
          <p:cNvPr id="17" name="TextBox 16">
            <a:extLst>
              <a:ext uri="{FF2B5EF4-FFF2-40B4-BE49-F238E27FC236}">
                <a16:creationId xmlns:a16="http://schemas.microsoft.com/office/drawing/2014/main" id="{1A8D8E1C-470C-47AE-A122-2823372DB231}"/>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26</a:t>
            </a:fld>
            <a:endParaRPr lang="en-US" sz="1600" dirty="0"/>
          </a:p>
        </p:txBody>
      </p:sp>
      <p:sp>
        <p:nvSpPr>
          <p:cNvPr id="3" name="TextBox 2">
            <a:extLst>
              <a:ext uri="{FF2B5EF4-FFF2-40B4-BE49-F238E27FC236}">
                <a16:creationId xmlns:a16="http://schemas.microsoft.com/office/drawing/2014/main" id="{637F26AF-524D-4266-8991-CEDA335B727D}"/>
              </a:ext>
            </a:extLst>
          </p:cNvPr>
          <p:cNvSpPr txBox="1"/>
          <p:nvPr/>
        </p:nvSpPr>
        <p:spPr>
          <a:xfrm>
            <a:off x="3801979" y="6526867"/>
            <a:ext cx="4451684" cy="230832"/>
          </a:xfrm>
          <a:prstGeom prst="rect">
            <a:avLst/>
          </a:prstGeom>
          <a:noFill/>
        </p:spPr>
        <p:txBody>
          <a:bodyPr wrap="square" rtlCol="0">
            <a:spAutoFit/>
          </a:bodyPr>
          <a:lstStyle/>
          <a:p>
            <a:r>
              <a:rPr lang="en-US" sz="900" dirty="0"/>
              <a:t>Source: Maine DEP Air Bureau  (2019)</a:t>
            </a:r>
          </a:p>
        </p:txBody>
      </p:sp>
      <p:pic>
        <p:nvPicPr>
          <p:cNvPr id="18" name="Picture 17">
            <a:extLst>
              <a:ext uri="{FF2B5EF4-FFF2-40B4-BE49-F238E27FC236}">
                <a16:creationId xmlns:a16="http://schemas.microsoft.com/office/drawing/2014/main" id="{BDA5CDFE-BB52-4EC4-A90D-15B08594D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1364527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BC3A772-B48E-41B9-8938-D575A646C3FA}"/>
              </a:ext>
            </a:extLst>
          </p:cNvPr>
          <p:cNvSpPr/>
          <p:nvPr/>
        </p:nvSpPr>
        <p:spPr>
          <a:xfrm>
            <a:off x="6790381" y="3429000"/>
            <a:ext cx="1487779" cy="950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70CB1FB-79FC-42E8-8352-D55B0FEE1A2F}"/>
              </a:ext>
            </a:extLst>
          </p:cNvPr>
          <p:cNvPicPr>
            <a:picLocks noChangeAspect="1"/>
          </p:cNvPicPr>
          <p:nvPr/>
        </p:nvPicPr>
        <p:blipFill>
          <a:blip r:embed="rId3"/>
          <a:stretch>
            <a:fillRect/>
          </a:stretch>
        </p:blipFill>
        <p:spPr>
          <a:xfrm>
            <a:off x="1907691" y="1083033"/>
            <a:ext cx="8059959" cy="4691933"/>
          </a:xfrm>
          <a:prstGeom prst="rect">
            <a:avLst/>
          </a:prstGeom>
        </p:spPr>
      </p:pic>
      <p:sp>
        <p:nvSpPr>
          <p:cNvPr id="8" name="TextBox 7">
            <a:extLst>
              <a:ext uri="{FF2B5EF4-FFF2-40B4-BE49-F238E27FC236}">
                <a16:creationId xmlns:a16="http://schemas.microsoft.com/office/drawing/2014/main" id="{1DFFB6BE-1E35-40C1-82D8-1CD35D55EEE6}"/>
              </a:ext>
            </a:extLst>
          </p:cNvPr>
          <p:cNvSpPr txBox="1"/>
          <p:nvPr/>
        </p:nvSpPr>
        <p:spPr>
          <a:xfrm>
            <a:off x="1773835" y="1426315"/>
            <a:ext cx="1884437" cy="338554"/>
          </a:xfrm>
          <a:prstGeom prst="rect">
            <a:avLst/>
          </a:prstGeom>
          <a:noFill/>
        </p:spPr>
        <p:txBody>
          <a:bodyPr wrap="square" rtlCol="0">
            <a:spAutoFit/>
          </a:bodyPr>
          <a:lstStyle/>
          <a:p>
            <a:pPr algn="ctr"/>
            <a:r>
              <a:rPr lang="en-US" sz="1600" b="1" dirty="0"/>
              <a:t>400 ppb</a:t>
            </a:r>
          </a:p>
        </p:txBody>
      </p:sp>
      <p:sp>
        <p:nvSpPr>
          <p:cNvPr id="10" name="TextBox 9">
            <a:extLst>
              <a:ext uri="{FF2B5EF4-FFF2-40B4-BE49-F238E27FC236}">
                <a16:creationId xmlns:a16="http://schemas.microsoft.com/office/drawing/2014/main" id="{4F529174-1223-4CAE-941B-4E021CAE5ECF}"/>
              </a:ext>
            </a:extLst>
          </p:cNvPr>
          <p:cNvSpPr txBox="1"/>
          <p:nvPr/>
        </p:nvSpPr>
        <p:spPr>
          <a:xfrm>
            <a:off x="7622219" y="4629091"/>
            <a:ext cx="1884437" cy="338554"/>
          </a:xfrm>
          <a:prstGeom prst="rect">
            <a:avLst/>
          </a:prstGeom>
          <a:noFill/>
        </p:spPr>
        <p:txBody>
          <a:bodyPr wrap="square" rtlCol="0">
            <a:spAutoFit/>
          </a:bodyPr>
          <a:lstStyle/>
          <a:p>
            <a:pPr algn="ctr"/>
            <a:r>
              <a:rPr lang="en-US" sz="1600" b="1" dirty="0"/>
              <a:t>0.01ppb</a:t>
            </a:r>
          </a:p>
        </p:txBody>
      </p:sp>
      <p:sp>
        <p:nvSpPr>
          <p:cNvPr id="3" name="Left Brace 2">
            <a:extLst>
              <a:ext uri="{FF2B5EF4-FFF2-40B4-BE49-F238E27FC236}">
                <a16:creationId xmlns:a16="http://schemas.microsoft.com/office/drawing/2014/main" id="{3C89AA4D-6D91-4299-985C-1A843DBC7841}"/>
              </a:ext>
            </a:extLst>
          </p:cNvPr>
          <p:cNvSpPr/>
          <p:nvPr/>
        </p:nvSpPr>
        <p:spPr>
          <a:xfrm rot="16200000">
            <a:off x="3858490" y="4554617"/>
            <a:ext cx="625895" cy="2920272"/>
          </a:xfrm>
          <a:prstGeom prst="lef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sz="2400" dirty="0"/>
          </a:p>
        </p:txBody>
      </p:sp>
      <p:sp>
        <p:nvSpPr>
          <p:cNvPr id="11" name="Left Brace 10">
            <a:extLst>
              <a:ext uri="{FF2B5EF4-FFF2-40B4-BE49-F238E27FC236}">
                <a16:creationId xmlns:a16="http://schemas.microsoft.com/office/drawing/2014/main" id="{2279F765-A2C3-4E9A-85F6-8918FF1CAC39}"/>
              </a:ext>
            </a:extLst>
          </p:cNvPr>
          <p:cNvSpPr/>
          <p:nvPr/>
        </p:nvSpPr>
        <p:spPr>
          <a:xfrm rot="16200000">
            <a:off x="6820347" y="4513030"/>
            <a:ext cx="625895" cy="3003442"/>
          </a:xfrm>
          <a:prstGeom prst="lef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sz="2400" dirty="0"/>
          </a:p>
        </p:txBody>
      </p:sp>
      <p:sp>
        <p:nvSpPr>
          <p:cNvPr id="5" name="Title 4">
            <a:extLst>
              <a:ext uri="{FF2B5EF4-FFF2-40B4-BE49-F238E27FC236}">
                <a16:creationId xmlns:a16="http://schemas.microsoft.com/office/drawing/2014/main" id="{9BF458EF-4209-4FC6-AB06-7DF61F66A411}"/>
              </a:ext>
            </a:extLst>
          </p:cNvPr>
          <p:cNvSpPr>
            <a:spLocks noGrp="1"/>
          </p:cNvSpPr>
          <p:nvPr>
            <p:ph type="title"/>
          </p:nvPr>
        </p:nvSpPr>
        <p:spPr>
          <a:xfrm>
            <a:off x="1524000" y="36576"/>
            <a:ext cx="9144000" cy="1097280"/>
          </a:xfrm>
        </p:spPr>
        <p:txBody>
          <a:bodyPr>
            <a:normAutofit fontScale="90000"/>
          </a:bodyPr>
          <a:lstStyle/>
          <a:p>
            <a:pPr algn="ctr"/>
            <a:r>
              <a:rPr lang="en-US" dirty="0"/>
              <a:t>EPA’s Derivation of a Chronic Toxicity Value for Acrolein</a:t>
            </a:r>
          </a:p>
        </p:txBody>
      </p:sp>
      <p:sp>
        <p:nvSpPr>
          <p:cNvPr id="13" name="TextBox 12">
            <a:extLst>
              <a:ext uri="{FF2B5EF4-FFF2-40B4-BE49-F238E27FC236}">
                <a16:creationId xmlns:a16="http://schemas.microsoft.com/office/drawing/2014/main" id="{01724D5A-1BD8-4926-989A-B1A305A2AC7E}"/>
              </a:ext>
            </a:extLst>
          </p:cNvPr>
          <p:cNvSpPr txBox="1"/>
          <p:nvPr/>
        </p:nvSpPr>
        <p:spPr>
          <a:xfrm>
            <a:off x="3642263" y="6324202"/>
            <a:ext cx="937963"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~4000x </a:t>
            </a:r>
          </a:p>
        </p:txBody>
      </p:sp>
      <p:sp>
        <p:nvSpPr>
          <p:cNvPr id="14" name="TextBox 13">
            <a:extLst>
              <a:ext uri="{FF2B5EF4-FFF2-40B4-BE49-F238E27FC236}">
                <a16:creationId xmlns:a16="http://schemas.microsoft.com/office/drawing/2014/main" id="{CA0F59C0-0B9D-4CB5-8968-652F0AFDDFB6}"/>
              </a:ext>
            </a:extLst>
          </p:cNvPr>
          <p:cNvSpPr txBox="1"/>
          <p:nvPr/>
        </p:nvSpPr>
        <p:spPr>
          <a:xfrm>
            <a:off x="6845634" y="6305914"/>
            <a:ext cx="854700"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10x</a:t>
            </a:r>
          </a:p>
        </p:txBody>
      </p:sp>
      <p:sp>
        <p:nvSpPr>
          <p:cNvPr id="4" name="Rectangle 3">
            <a:extLst>
              <a:ext uri="{FF2B5EF4-FFF2-40B4-BE49-F238E27FC236}">
                <a16:creationId xmlns:a16="http://schemas.microsoft.com/office/drawing/2014/main" id="{34F80DD2-C40D-4263-B7B7-B7F32EF80F14}"/>
              </a:ext>
            </a:extLst>
          </p:cNvPr>
          <p:cNvSpPr/>
          <p:nvPr/>
        </p:nvSpPr>
        <p:spPr>
          <a:xfrm>
            <a:off x="1478606" y="5005971"/>
            <a:ext cx="2567216" cy="60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Nasal lesions</a:t>
            </a:r>
          </a:p>
          <a:p>
            <a:pPr algn="ctr"/>
            <a:r>
              <a:rPr lang="en-US" dirty="0">
                <a:solidFill>
                  <a:schemeClr val="tx1"/>
                </a:solidFill>
              </a:rPr>
              <a:t>(LOAEL)</a:t>
            </a:r>
          </a:p>
        </p:txBody>
      </p:sp>
      <p:sp>
        <p:nvSpPr>
          <p:cNvPr id="15" name="Rectangle 14">
            <a:extLst>
              <a:ext uri="{FF2B5EF4-FFF2-40B4-BE49-F238E27FC236}">
                <a16:creationId xmlns:a16="http://schemas.microsoft.com/office/drawing/2014/main" id="{B80772CA-8721-4A3C-ACA8-0BE77713915A}"/>
              </a:ext>
            </a:extLst>
          </p:cNvPr>
          <p:cNvSpPr/>
          <p:nvPr/>
        </p:nvSpPr>
        <p:spPr>
          <a:xfrm>
            <a:off x="4728585" y="5061487"/>
            <a:ext cx="1884437"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Human Equivalent NOAEL Dose </a:t>
            </a:r>
          </a:p>
          <a:p>
            <a:pPr algn="ctr"/>
            <a:endParaRPr lang="en-US" sz="1000" dirty="0">
              <a:solidFill>
                <a:schemeClr val="tx1"/>
              </a:solidFill>
            </a:endParaRPr>
          </a:p>
        </p:txBody>
      </p:sp>
      <p:sp>
        <p:nvSpPr>
          <p:cNvPr id="16" name="Rectangle 15">
            <a:extLst>
              <a:ext uri="{FF2B5EF4-FFF2-40B4-BE49-F238E27FC236}">
                <a16:creationId xmlns:a16="http://schemas.microsoft.com/office/drawing/2014/main" id="{A76FB06A-1D2F-4CE7-82AC-1D2F4EF7C670}"/>
              </a:ext>
            </a:extLst>
          </p:cNvPr>
          <p:cNvSpPr/>
          <p:nvPr/>
        </p:nvSpPr>
        <p:spPr>
          <a:xfrm>
            <a:off x="7113748" y="4989334"/>
            <a:ext cx="2853902" cy="53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Dose that is “safe” for sensitive members of the population</a:t>
            </a:r>
          </a:p>
        </p:txBody>
      </p:sp>
      <p:pic>
        <p:nvPicPr>
          <p:cNvPr id="7" name="Picture 6">
            <a:extLst>
              <a:ext uri="{FF2B5EF4-FFF2-40B4-BE49-F238E27FC236}">
                <a16:creationId xmlns:a16="http://schemas.microsoft.com/office/drawing/2014/main" id="{00A6859E-F02B-4BC7-810B-9C73FFF9A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438" y="2998852"/>
            <a:ext cx="2024007" cy="1380331"/>
          </a:xfrm>
          <a:prstGeom prst="rect">
            <a:avLst/>
          </a:prstGeom>
        </p:spPr>
      </p:pic>
      <p:sp>
        <p:nvSpPr>
          <p:cNvPr id="19" name="Rectangle 18">
            <a:extLst>
              <a:ext uri="{FF2B5EF4-FFF2-40B4-BE49-F238E27FC236}">
                <a16:creationId xmlns:a16="http://schemas.microsoft.com/office/drawing/2014/main" id="{2560F7E5-D63F-441F-93F3-FE4D46E89A12}"/>
              </a:ext>
            </a:extLst>
          </p:cNvPr>
          <p:cNvSpPr/>
          <p:nvPr/>
        </p:nvSpPr>
        <p:spPr>
          <a:xfrm>
            <a:off x="8253274" y="4997099"/>
            <a:ext cx="905522" cy="69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E44CD2-AC71-4906-A610-22B003217BAE}"/>
              </a:ext>
            </a:extLst>
          </p:cNvPr>
          <p:cNvSpPr/>
          <p:nvPr/>
        </p:nvSpPr>
        <p:spPr>
          <a:xfrm flipV="1">
            <a:off x="8298107" y="5003881"/>
            <a:ext cx="532660" cy="91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0A286E-37C0-4BD9-B243-6E2E1D1709A2}"/>
              </a:ext>
            </a:extLst>
          </p:cNvPr>
          <p:cNvSpPr/>
          <p:nvPr/>
        </p:nvSpPr>
        <p:spPr>
          <a:xfrm>
            <a:off x="5309616" y="4656918"/>
            <a:ext cx="722376" cy="37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45E164C9-318F-403F-868E-3FFFE15C7796}"/>
              </a:ext>
            </a:extLst>
          </p:cNvPr>
          <p:cNvSpPr/>
          <p:nvPr/>
        </p:nvSpPr>
        <p:spPr>
          <a:xfrm>
            <a:off x="5365242" y="4974024"/>
            <a:ext cx="532660" cy="365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5D060E-DC80-4E5C-8140-13ACAC3453B6}"/>
              </a:ext>
            </a:extLst>
          </p:cNvPr>
          <p:cNvSpPr txBox="1"/>
          <p:nvPr/>
        </p:nvSpPr>
        <p:spPr>
          <a:xfrm>
            <a:off x="5248857" y="4594973"/>
            <a:ext cx="1884437" cy="338554"/>
          </a:xfrm>
          <a:prstGeom prst="rect">
            <a:avLst/>
          </a:prstGeom>
          <a:noFill/>
        </p:spPr>
        <p:txBody>
          <a:bodyPr wrap="square" rtlCol="0">
            <a:spAutoFit/>
          </a:bodyPr>
          <a:lstStyle/>
          <a:p>
            <a:r>
              <a:rPr lang="en-US" sz="1600" b="1" dirty="0"/>
              <a:t>0.1 ppb</a:t>
            </a:r>
          </a:p>
        </p:txBody>
      </p:sp>
      <p:sp>
        <p:nvSpPr>
          <p:cNvPr id="6" name="Rectangle 5">
            <a:extLst>
              <a:ext uri="{FF2B5EF4-FFF2-40B4-BE49-F238E27FC236}">
                <a16:creationId xmlns:a16="http://schemas.microsoft.com/office/drawing/2014/main" id="{AF4BC275-7A75-477E-9F7D-4A9EFA71C5FC}"/>
              </a:ext>
            </a:extLst>
          </p:cNvPr>
          <p:cNvSpPr/>
          <p:nvPr/>
        </p:nvSpPr>
        <p:spPr>
          <a:xfrm>
            <a:off x="2358707" y="1764869"/>
            <a:ext cx="976184" cy="3253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EBE9F8-BEFE-48BC-87CC-B8B2366F142A}"/>
              </a:ext>
            </a:extLst>
          </p:cNvPr>
          <p:cNvSpPr/>
          <p:nvPr/>
        </p:nvSpPr>
        <p:spPr>
          <a:xfrm>
            <a:off x="2464594" y="1815104"/>
            <a:ext cx="502920" cy="320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4D38FE2-9C34-46BF-8B3C-E4AB00820507}"/>
              </a:ext>
            </a:extLst>
          </p:cNvPr>
          <p:cNvSpPr txBox="1"/>
          <p:nvPr/>
        </p:nvSpPr>
        <p:spPr>
          <a:xfrm>
            <a:off x="4210635" y="1764814"/>
            <a:ext cx="1884437" cy="830997"/>
          </a:xfrm>
          <a:prstGeom prst="rect">
            <a:avLst/>
          </a:prstGeom>
          <a:solidFill>
            <a:schemeClr val="bg1"/>
          </a:solidFill>
        </p:spPr>
        <p:txBody>
          <a:bodyPr wrap="square" rtlCol="0">
            <a:spAutoFit/>
          </a:bodyPr>
          <a:lstStyle/>
          <a:p>
            <a:pPr algn="ctr"/>
            <a:r>
              <a:rPr lang="en-US" sz="1600" dirty="0"/>
              <a:t>Rodent to Human,</a:t>
            </a:r>
          </a:p>
          <a:p>
            <a:pPr algn="ctr"/>
            <a:r>
              <a:rPr lang="en-US" sz="1600" dirty="0"/>
              <a:t>LOAEL to NOAEL Conversions</a:t>
            </a:r>
          </a:p>
        </p:txBody>
      </p:sp>
      <p:sp>
        <p:nvSpPr>
          <p:cNvPr id="25" name="TextBox 24">
            <a:extLst>
              <a:ext uri="{FF2B5EF4-FFF2-40B4-BE49-F238E27FC236}">
                <a16:creationId xmlns:a16="http://schemas.microsoft.com/office/drawing/2014/main" id="{50748DD9-F7BE-4DA7-B472-C6C6D9B6DC2C}"/>
              </a:ext>
            </a:extLst>
          </p:cNvPr>
          <p:cNvSpPr txBox="1"/>
          <p:nvPr/>
        </p:nvSpPr>
        <p:spPr>
          <a:xfrm>
            <a:off x="6790381" y="3388936"/>
            <a:ext cx="1560897" cy="923330"/>
          </a:xfrm>
          <a:prstGeom prst="rect">
            <a:avLst/>
          </a:prstGeom>
          <a:solidFill>
            <a:schemeClr val="bg1"/>
          </a:solidFill>
        </p:spPr>
        <p:txBody>
          <a:bodyPr wrap="square" rtlCol="0">
            <a:spAutoFit/>
          </a:bodyPr>
          <a:lstStyle/>
          <a:p>
            <a:pPr algn="ctr"/>
            <a:r>
              <a:rPr lang="en-US" dirty="0"/>
              <a:t>Protection of Sensitive Individuals</a:t>
            </a:r>
          </a:p>
        </p:txBody>
      </p:sp>
      <p:sp>
        <p:nvSpPr>
          <p:cNvPr id="27" name="TextBox 26">
            <a:extLst>
              <a:ext uri="{FF2B5EF4-FFF2-40B4-BE49-F238E27FC236}">
                <a16:creationId xmlns:a16="http://schemas.microsoft.com/office/drawing/2014/main" id="{9F224620-F424-42F0-A164-C7A5FBEBA611}"/>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27</a:t>
            </a:fld>
            <a:endParaRPr lang="en-US" sz="1600" dirty="0"/>
          </a:p>
        </p:txBody>
      </p:sp>
      <p:pic>
        <p:nvPicPr>
          <p:cNvPr id="28" name="Picture 27">
            <a:extLst>
              <a:ext uri="{FF2B5EF4-FFF2-40B4-BE49-F238E27FC236}">
                <a16:creationId xmlns:a16="http://schemas.microsoft.com/office/drawing/2014/main" id="{A3A8C1E7-E3E4-4D65-88B4-C8E6072E91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
        <p:nvSpPr>
          <p:cNvPr id="30" name="Rectangle 29">
            <a:extLst>
              <a:ext uri="{FF2B5EF4-FFF2-40B4-BE49-F238E27FC236}">
                <a16:creationId xmlns:a16="http://schemas.microsoft.com/office/drawing/2014/main" id="{262B02E0-6921-4CAB-9F67-80FE585DCB49}"/>
              </a:ext>
            </a:extLst>
          </p:cNvPr>
          <p:cNvSpPr/>
          <p:nvPr/>
        </p:nvSpPr>
        <p:spPr>
          <a:xfrm>
            <a:off x="8308740" y="4927193"/>
            <a:ext cx="532660" cy="6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417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45D13-E14B-466B-AC15-6D843C71D7BE}"/>
              </a:ext>
            </a:extLst>
          </p:cNvPr>
          <p:cNvPicPr>
            <a:picLocks noChangeAspect="1"/>
          </p:cNvPicPr>
          <p:nvPr/>
        </p:nvPicPr>
        <p:blipFill>
          <a:blip r:embed="rId2"/>
          <a:stretch>
            <a:fillRect/>
          </a:stretch>
        </p:blipFill>
        <p:spPr>
          <a:xfrm>
            <a:off x="7099631" y="1751230"/>
            <a:ext cx="3787409" cy="5062379"/>
          </a:xfrm>
          <a:prstGeom prst="rect">
            <a:avLst/>
          </a:prstGeom>
        </p:spPr>
      </p:pic>
      <p:pic>
        <p:nvPicPr>
          <p:cNvPr id="9" name="Picture 8">
            <a:extLst>
              <a:ext uri="{FF2B5EF4-FFF2-40B4-BE49-F238E27FC236}">
                <a16:creationId xmlns:a16="http://schemas.microsoft.com/office/drawing/2014/main" id="{E8A841A9-68F0-4B99-B59F-D3B58470A3D8}"/>
              </a:ext>
            </a:extLst>
          </p:cNvPr>
          <p:cNvPicPr>
            <a:picLocks noChangeAspect="1"/>
          </p:cNvPicPr>
          <p:nvPr/>
        </p:nvPicPr>
        <p:blipFill>
          <a:blip r:embed="rId3"/>
          <a:stretch>
            <a:fillRect/>
          </a:stretch>
        </p:blipFill>
        <p:spPr>
          <a:xfrm>
            <a:off x="611436" y="1431758"/>
            <a:ext cx="5803657" cy="4915940"/>
          </a:xfrm>
          <a:prstGeom prst="rect">
            <a:avLst/>
          </a:prstGeom>
        </p:spPr>
      </p:pic>
      <p:sp>
        <p:nvSpPr>
          <p:cNvPr id="10" name="Rectangle 9">
            <a:extLst>
              <a:ext uri="{FF2B5EF4-FFF2-40B4-BE49-F238E27FC236}">
                <a16:creationId xmlns:a16="http://schemas.microsoft.com/office/drawing/2014/main" id="{83CB6ABF-71C0-4410-861C-AB93F4668E22}"/>
              </a:ext>
            </a:extLst>
          </p:cNvPr>
          <p:cNvSpPr/>
          <p:nvPr/>
        </p:nvSpPr>
        <p:spPr>
          <a:xfrm>
            <a:off x="0" y="-1"/>
            <a:ext cx="12192000" cy="1042416"/>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Evaluate Health Outcomes - Asthma</a:t>
            </a:r>
          </a:p>
        </p:txBody>
      </p:sp>
      <p:sp>
        <p:nvSpPr>
          <p:cNvPr id="11" name="TextBox 10">
            <a:extLst>
              <a:ext uri="{FF2B5EF4-FFF2-40B4-BE49-F238E27FC236}">
                <a16:creationId xmlns:a16="http://schemas.microsoft.com/office/drawing/2014/main" id="{410ACE07-749B-4376-9CA5-CB6B828CB8B1}"/>
              </a:ext>
            </a:extLst>
          </p:cNvPr>
          <p:cNvSpPr txBox="1"/>
          <p:nvPr/>
        </p:nvSpPr>
        <p:spPr>
          <a:xfrm>
            <a:off x="6723672" y="1104900"/>
            <a:ext cx="4682848" cy="646331"/>
          </a:xfrm>
          <a:prstGeom prst="rect">
            <a:avLst/>
          </a:prstGeom>
          <a:solidFill>
            <a:schemeClr val="bg1"/>
          </a:solidFill>
        </p:spPr>
        <p:txBody>
          <a:bodyPr wrap="square" rtlCol="0">
            <a:spAutoFit/>
          </a:bodyPr>
          <a:lstStyle/>
          <a:p>
            <a:pPr algn="ctr"/>
            <a:r>
              <a:rPr lang="en-US" dirty="0"/>
              <a:t>Rates of Emergency Department Visits by Town</a:t>
            </a:r>
          </a:p>
          <a:p>
            <a:pPr algn="ctr"/>
            <a:r>
              <a:rPr lang="en-US" dirty="0"/>
              <a:t>Statewide 2010-2014</a:t>
            </a:r>
          </a:p>
        </p:txBody>
      </p:sp>
      <p:sp>
        <p:nvSpPr>
          <p:cNvPr id="12" name="TextBox 11">
            <a:extLst>
              <a:ext uri="{FF2B5EF4-FFF2-40B4-BE49-F238E27FC236}">
                <a16:creationId xmlns:a16="http://schemas.microsoft.com/office/drawing/2014/main" id="{A8712BAF-BE16-4A2E-B26B-08DEF4027ABF}"/>
              </a:ext>
            </a:extLst>
          </p:cNvPr>
          <p:cNvSpPr txBox="1"/>
          <p:nvPr/>
        </p:nvSpPr>
        <p:spPr>
          <a:xfrm>
            <a:off x="1627797" y="1162050"/>
            <a:ext cx="4682848" cy="646331"/>
          </a:xfrm>
          <a:prstGeom prst="rect">
            <a:avLst/>
          </a:prstGeom>
          <a:noFill/>
        </p:spPr>
        <p:txBody>
          <a:bodyPr wrap="square" rtlCol="0">
            <a:spAutoFit/>
          </a:bodyPr>
          <a:lstStyle/>
          <a:p>
            <a:pPr algn="ctr"/>
            <a:r>
              <a:rPr lang="en-US" dirty="0"/>
              <a:t>Rates of Emergency Department Visits by Town</a:t>
            </a:r>
          </a:p>
          <a:p>
            <a:pPr algn="ctr"/>
            <a:r>
              <a:rPr lang="en-US" dirty="0"/>
              <a:t>Cumberland County 2010-2014</a:t>
            </a:r>
          </a:p>
        </p:txBody>
      </p:sp>
      <p:sp>
        <p:nvSpPr>
          <p:cNvPr id="13" name="TextBox 12">
            <a:extLst>
              <a:ext uri="{FF2B5EF4-FFF2-40B4-BE49-F238E27FC236}">
                <a16:creationId xmlns:a16="http://schemas.microsoft.com/office/drawing/2014/main" id="{9B741200-5E2C-496C-B806-C8A059036695}"/>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28</a:t>
            </a:fld>
            <a:endParaRPr lang="en-US" sz="1600" dirty="0"/>
          </a:p>
        </p:txBody>
      </p:sp>
      <p:pic>
        <p:nvPicPr>
          <p:cNvPr id="14" name="Picture 13">
            <a:extLst>
              <a:ext uri="{FF2B5EF4-FFF2-40B4-BE49-F238E27FC236}">
                <a16:creationId xmlns:a16="http://schemas.microsoft.com/office/drawing/2014/main" id="{2EF3F6A3-0C52-4A94-A86B-01AB496D3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
        <p:nvSpPr>
          <p:cNvPr id="3" name="TextBox 2">
            <a:extLst>
              <a:ext uri="{FF2B5EF4-FFF2-40B4-BE49-F238E27FC236}">
                <a16:creationId xmlns:a16="http://schemas.microsoft.com/office/drawing/2014/main" id="{577F6644-0B4F-45F1-9B13-9479D6746A98}"/>
              </a:ext>
            </a:extLst>
          </p:cNvPr>
          <p:cNvSpPr txBox="1"/>
          <p:nvPr/>
        </p:nvSpPr>
        <p:spPr>
          <a:xfrm>
            <a:off x="3513264" y="6479592"/>
            <a:ext cx="3608961" cy="276999"/>
          </a:xfrm>
          <a:prstGeom prst="rect">
            <a:avLst/>
          </a:prstGeom>
          <a:noFill/>
        </p:spPr>
        <p:txBody>
          <a:bodyPr wrap="square" rtlCol="0">
            <a:spAutoFit/>
          </a:bodyPr>
          <a:lstStyle/>
          <a:p>
            <a:r>
              <a:rPr lang="en-US" sz="1200" dirty="0"/>
              <a:t>Source: </a:t>
            </a:r>
            <a:r>
              <a:rPr lang="en-US" sz="1200" dirty="0">
                <a:hlinkClick r:id="rId5"/>
              </a:rPr>
              <a:t>https://data.mainepublichealth.gov/tracking/</a:t>
            </a:r>
            <a:endParaRPr lang="en-US" sz="1200" dirty="0"/>
          </a:p>
        </p:txBody>
      </p:sp>
    </p:spTree>
    <p:extLst>
      <p:ext uri="{BB962C8B-B14F-4D97-AF65-F5344CB8AC3E}">
        <p14:creationId xmlns:p14="http://schemas.microsoft.com/office/powerpoint/2010/main" val="2008790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19262-354C-46D8-8C7D-4D8B15D623EC}"/>
              </a:ext>
            </a:extLst>
          </p:cNvPr>
          <p:cNvPicPr>
            <a:picLocks noChangeAspect="1"/>
          </p:cNvPicPr>
          <p:nvPr/>
        </p:nvPicPr>
        <p:blipFill>
          <a:blip r:embed="rId2"/>
          <a:stretch>
            <a:fillRect/>
          </a:stretch>
        </p:blipFill>
        <p:spPr>
          <a:xfrm>
            <a:off x="2912559" y="1264840"/>
            <a:ext cx="6366882" cy="5238434"/>
          </a:xfrm>
          <a:prstGeom prst="rect">
            <a:avLst/>
          </a:prstGeom>
        </p:spPr>
      </p:pic>
      <p:sp>
        <p:nvSpPr>
          <p:cNvPr id="8" name="Rectangle 7">
            <a:extLst>
              <a:ext uri="{FF2B5EF4-FFF2-40B4-BE49-F238E27FC236}">
                <a16:creationId xmlns:a16="http://schemas.microsoft.com/office/drawing/2014/main" id="{C28A0F2C-20E2-4C6A-9313-827368490EC7}"/>
              </a:ext>
            </a:extLst>
          </p:cNvPr>
          <p:cNvSpPr/>
          <p:nvPr/>
        </p:nvSpPr>
        <p:spPr>
          <a:xfrm>
            <a:off x="0" y="-1"/>
            <a:ext cx="12192000" cy="1042416"/>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Potential </a:t>
            </a:r>
            <a:r>
              <a:rPr lang="en-US" sz="3600" dirty="0">
                <a:latin typeface="Calibri" panose="020F0502020204030204" pitchFamily="34" charset="0"/>
              </a:rPr>
              <a:t>Cluster Analysis</a:t>
            </a:r>
          </a:p>
          <a:p>
            <a:pPr algn="ctr"/>
            <a:r>
              <a:rPr lang="en-US" sz="2800" dirty="0">
                <a:latin typeface="Calibri" panose="020F0502020204030204" pitchFamily="34" charset="0"/>
                <a:cs typeface="Calibri" panose="020F0502020204030204" pitchFamily="34" charset="0"/>
              </a:rPr>
              <a:t>Example – Childhood Lead Poisoning</a:t>
            </a:r>
          </a:p>
        </p:txBody>
      </p:sp>
      <p:sp>
        <p:nvSpPr>
          <p:cNvPr id="6" name="TextBox 5">
            <a:extLst>
              <a:ext uri="{FF2B5EF4-FFF2-40B4-BE49-F238E27FC236}">
                <a16:creationId xmlns:a16="http://schemas.microsoft.com/office/drawing/2014/main" id="{05DF5ED3-446F-4DBC-A96B-129867292A80}"/>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29</a:t>
            </a:fld>
            <a:endParaRPr lang="en-US" sz="1600" dirty="0"/>
          </a:p>
        </p:txBody>
      </p:sp>
      <p:pic>
        <p:nvPicPr>
          <p:cNvPr id="9" name="Picture 8">
            <a:extLst>
              <a:ext uri="{FF2B5EF4-FFF2-40B4-BE49-F238E27FC236}">
                <a16:creationId xmlns:a16="http://schemas.microsoft.com/office/drawing/2014/main" id="{5D21563C-E5C4-42B3-9EE9-832797BFF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30468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B04078-B0B7-4272-80BE-52E73E7C7A8E}"/>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3</a:t>
            </a:fld>
            <a:endParaRPr lang="en-US" sz="1600" dirty="0"/>
          </a:p>
        </p:txBody>
      </p:sp>
      <p:pic>
        <p:nvPicPr>
          <p:cNvPr id="5" name="Picture 4">
            <a:extLst>
              <a:ext uri="{FF2B5EF4-FFF2-40B4-BE49-F238E27FC236}">
                <a16:creationId xmlns:a16="http://schemas.microsoft.com/office/drawing/2014/main" id="{BAADE5D9-0E98-4B81-AC6C-66BC90D218D9}"/>
              </a:ext>
            </a:extLst>
          </p:cNvPr>
          <p:cNvPicPr>
            <a:picLocks noChangeAspect="1"/>
          </p:cNvPicPr>
          <p:nvPr/>
        </p:nvPicPr>
        <p:blipFill>
          <a:blip r:embed="rId3"/>
          <a:stretch>
            <a:fillRect/>
          </a:stretch>
        </p:blipFill>
        <p:spPr>
          <a:xfrm>
            <a:off x="6640024" y="1169244"/>
            <a:ext cx="3057525" cy="5048250"/>
          </a:xfrm>
          <a:prstGeom prst="rect">
            <a:avLst/>
          </a:prstGeom>
        </p:spPr>
      </p:pic>
      <p:pic>
        <p:nvPicPr>
          <p:cNvPr id="6" name="Picture 5">
            <a:extLst>
              <a:ext uri="{FF2B5EF4-FFF2-40B4-BE49-F238E27FC236}">
                <a16:creationId xmlns:a16="http://schemas.microsoft.com/office/drawing/2014/main" id="{D259DEDE-1B19-482D-BF07-1C4D5677360C}"/>
              </a:ext>
            </a:extLst>
          </p:cNvPr>
          <p:cNvPicPr>
            <a:picLocks noChangeAspect="1"/>
          </p:cNvPicPr>
          <p:nvPr/>
        </p:nvPicPr>
        <p:blipFill>
          <a:blip r:embed="rId4"/>
          <a:stretch>
            <a:fillRect/>
          </a:stretch>
        </p:blipFill>
        <p:spPr>
          <a:xfrm>
            <a:off x="1144465" y="1306290"/>
            <a:ext cx="2605454" cy="5267060"/>
          </a:xfrm>
          <a:prstGeom prst="rect">
            <a:avLst/>
          </a:prstGeom>
        </p:spPr>
      </p:pic>
      <p:pic>
        <p:nvPicPr>
          <p:cNvPr id="7" name="Picture 6">
            <a:extLst>
              <a:ext uri="{FF2B5EF4-FFF2-40B4-BE49-F238E27FC236}">
                <a16:creationId xmlns:a16="http://schemas.microsoft.com/office/drawing/2014/main" id="{6DE305BF-F150-400E-AA41-032D649979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0684" y="5823892"/>
            <a:ext cx="1017936" cy="1017936"/>
          </a:xfrm>
          <a:prstGeom prst="rect">
            <a:avLst/>
          </a:prstGeom>
        </p:spPr>
      </p:pic>
      <p:sp>
        <p:nvSpPr>
          <p:cNvPr id="8" name="Rectangle 7">
            <a:extLst>
              <a:ext uri="{FF2B5EF4-FFF2-40B4-BE49-F238E27FC236}">
                <a16:creationId xmlns:a16="http://schemas.microsoft.com/office/drawing/2014/main" id="{536E8981-31D8-467B-8C2A-A6A979952AE4}"/>
              </a:ext>
            </a:extLst>
          </p:cNvPr>
          <p:cNvSpPr/>
          <p:nvPr/>
        </p:nvSpPr>
        <p:spPr>
          <a:xfrm>
            <a:off x="0" y="-1"/>
            <a:ext cx="12192000" cy="1038687"/>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a:t>Some Background</a:t>
            </a:r>
          </a:p>
          <a:p>
            <a:pPr algn="ctr"/>
            <a:r>
              <a:rPr lang="en-US" sz="2400" dirty="0"/>
              <a:t>Inspection of Air Quality Results and Comparison to Health-based Guidelines</a:t>
            </a:r>
          </a:p>
        </p:txBody>
      </p:sp>
      <p:sp>
        <p:nvSpPr>
          <p:cNvPr id="2" name="TextBox 1">
            <a:extLst>
              <a:ext uri="{FF2B5EF4-FFF2-40B4-BE49-F238E27FC236}">
                <a16:creationId xmlns:a16="http://schemas.microsoft.com/office/drawing/2014/main" id="{B53E2493-66F8-4F62-BADC-C8E988642327}"/>
              </a:ext>
            </a:extLst>
          </p:cNvPr>
          <p:cNvSpPr txBox="1"/>
          <p:nvPr/>
        </p:nvSpPr>
        <p:spPr>
          <a:xfrm>
            <a:off x="3601277" y="1728371"/>
            <a:ext cx="2466698" cy="338554"/>
          </a:xfrm>
          <a:prstGeom prst="rect">
            <a:avLst/>
          </a:prstGeom>
          <a:solidFill>
            <a:schemeClr val="bg1"/>
          </a:solidFill>
        </p:spPr>
        <p:txBody>
          <a:bodyPr wrap="square" rtlCol="0">
            <a:spAutoFit/>
          </a:bodyPr>
          <a:lstStyle/>
          <a:p>
            <a:r>
              <a:rPr lang="en-US" sz="1600" dirty="0"/>
              <a:t>Health-based Guideline</a:t>
            </a:r>
          </a:p>
        </p:txBody>
      </p:sp>
      <p:sp>
        <p:nvSpPr>
          <p:cNvPr id="9" name="TextBox 8">
            <a:extLst>
              <a:ext uri="{FF2B5EF4-FFF2-40B4-BE49-F238E27FC236}">
                <a16:creationId xmlns:a16="http://schemas.microsoft.com/office/drawing/2014/main" id="{F4E8F515-727B-490F-8315-9DA9F302244E}"/>
              </a:ext>
            </a:extLst>
          </p:cNvPr>
          <p:cNvSpPr txBox="1"/>
          <p:nvPr/>
        </p:nvSpPr>
        <p:spPr>
          <a:xfrm>
            <a:off x="9016056" y="1940233"/>
            <a:ext cx="2466698" cy="338554"/>
          </a:xfrm>
          <a:prstGeom prst="rect">
            <a:avLst/>
          </a:prstGeom>
          <a:solidFill>
            <a:schemeClr val="bg1"/>
          </a:solidFill>
        </p:spPr>
        <p:txBody>
          <a:bodyPr wrap="square" rtlCol="0">
            <a:spAutoFit/>
          </a:bodyPr>
          <a:lstStyle/>
          <a:p>
            <a:r>
              <a:rPr lang="en-US" sz="1600" dirty="0"/>
              <a:t>Health-based Guideline</a:t>
            </a:r>
          </a:p>
        </p:txBody>
      </p:sp>
      <p:sp>
        <p:nvSpPr>
          <p:cNvPr id="4" name="Rectangle 3">
            <a:extLst>
              <a:ext uri="{FF2B5EF4-FFF2-40B4-BE49-F238E27FC236}">
                <a16:creationId xmlns:a16="http://schemas.microsoft.com/office/drawing/2014/main" id="{D04C1551-CB53-4370-817C-41B8C1571F54}"/>
              </a:ext>
            </a:extLst>
          </p:cNvPr>
          <p:cNvSpPr/>
          <p:nvPr/>
        </p:nvSpPr>
        <p:spPr>
          <a:xfrm>
            <a:off x="8562975" y="1850162"/>
            <a:ext cx="476250" cy="21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5881EF-8028-4CEE-BC84-115C58080B50}"/>
              </a:ext>
            </a:extLst>
          </p:cNvPr>
          <p:cNvSpPr/>
          <p:nvPr/>
        </p:nvSpPr>
        <p:spPr>
          <a:xfrm>
            <a:off x="2343153" y="1619989"/>
            <a:ext cx="1199600" cy="230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530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C891F2-F0BD-441A-826E-A63B6DA590C9}"/>
              </a:ext>
            </a:extLst>
          </p:cNvPr>
          <p:cNvSpPr/>
          <p:nvPr/>
        </p:nvSpPr>
        <p:spPr>
          <a:xfrm>
            <a:off x="3294185" y="5697415"/>
            <a:ext cx="1582615" cy="7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789B29-E407-4DDB-8AA2-0E53C22696A5}"/>
              </a:ext>
            </a:extLst>
          </p:cNvPr>
          <p:cNvSpPr/>
          <p:nvPr/>
        </p:nvSpPr>
        <p:spPr>
          <a:xfrm>
            <a:off x="0" y="-1"/>
            <a:ext cx="12192000" cy="1038687"/>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3600" b="1" dirty="0"/>
              <a:t>Next Steps for Maine CDC</a:t>
            </a:r>
          </a:p>
        </p:txBody>
      </p:sp>
      <p:sp>
        <p:nvSpPr>
          <p:cNvPr id="2" name="TextBox 1">
            <a:extLst>
              <a:ext uri="{FF2B5EF4-FFF2-40B4-BE49-F238E27FC236}">
                <a16:creationId xmlns:a16="http://schemas.microsoft.com/office/drawing/2014/main" id="{20EDC923-9812-4D5F-A63C-42A8DBFA6289}"/>
              </a:ext>
            </a:extLst>
          </p:cNvPr>
          <p:cNvSpPr txBox="1"/>
          <p:nvPr/>
        </p:nvSpPr>
        <p:spPr>
          <a:xfrm>
            <a:off x="974542" y="1562323"/>
            <a:ext cx="10242916" cy="4770537"/>
          </a:xfrm>
          <a:prstGeom prst="rect">
            <a:avLst/>
          </a:prstGeom>
          <a:noFill/>
        </p:spPr>
        <p:txBody>
          <a:bodyPr wrap="square" rtlCol="0">
            <a:spAutoFit/>
          </a:bodyPr>
          <a:lstStyle/>
          <a:p>
            <a:pPr marL="285750" indent="-285750">
              <a:buFont typeface="Arial" panose="020B0604020202020204" pitchFamily="34" charset="0"/>
              <a:buChar char="•"/>
            </a:pPr>
            <a:r>
              <a:rPr lang="en-US" sz="2800" dirty="0"/>
              <a:t>Continue to monitor 24-hour sampling results in partnership with DEP</a:t>
            </a:r>
          </a:p>
          <a:p>
            <a:endParaRPr lang="en-US" sz="2800" dirty="0"/>
          </a:p>
          <a:p>
            <a:pPr marL="285750" indent="-285750">
              <a:buFont typeface="Arial" panose="020B0604020202020204" pitchFamily="34" charset="0"/>
              <a:buChar char="•"/>
            </a:pPr>
            <a:r>
              <a:rPr lang="en-US" sz="2800" dirty="0"/>
              <a:t>Continue to track cumulative averages for each location in partnership with DEP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Obtain and evaluate data on asthma ED visits for Portland / South Portland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Periodically report back to South Portland community</a:t>
            </a:r>
          </a:p>
          <a:p>
            <a:endParaRPr lang="en-US" sz="1200" dirty="0"/>
          </a:p>
          <a:p>
            <a:endParaRPr lang="en-US" sz="1200" dirty="0"/>
          </a:p>
        </p:txBody>
      </p:sp>
      <p:sp>
        <p:nvSpPr>
          <p:cNvPr id="7" name="TextBox 6">
            <a:extLst>
              <a:ext uri="{FF2B5EF4-FFF2-40B4-BE49-F238E27FC236}">
                <a16:creationId xmlns:a16="http://schemas.microsoft.com/office/drawing/2014/main" id="{28CB0925-F242-4BF8-ADF5-BC3BDB4AD88F}"/>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30</a:t>
            </a:fld>
            <a:endParaRPr lang="en-US" sz="1600" dirty="0"/>
          </a:p>
        </p:txBody>
      </p:sp>
      <p:pic>
        <p:nvPicPr>
          <p:cNvPr id="8" name="Picture 7">
            <a:extLst>
              <a:ext uri="{FF2B5EF4-FFF2-40B4-BE49-F238E27FC236}">
                <a16:creationId xmlns:a16="http://schemas.microsoft.com/office/drawing/2014/main" id="{5EEBF4B1-3AB2-461C-BF49-D495023F29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1362603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42416"/>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4000" dirty="0">
                <a:latin typeface="Calibri" panose="020F0502020204030204" pitchFamily="34" charset="0"/>
                <a:cs typeface="Calibri" panose="020F0502020204030204" pitchFamily="34" charset="0"/>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8229" y="4733487"/>
            <a:ext cx="1515539" cy="1515539"/>
          </a:xfrm>
          <a:prstGeom prst="rect">
            <a:avLst/>
          </a:prstGeom>
        </p:spPr>
      </p:pic>
      <p:sp>
        <p:nvSpPr>
          <p:cNvPr id="8" name="Content Placeholder 2">
            <a:extLst>
              <a:ext uri="{FF2B5EF4-FFF2-40B4-BE49-F238E27FC236}">
                <a16:creationId xmlns:a16="http://schemas.microsoft.com/office/drawing/2014/main" id="{5882B3CF-7609-48E7-B04D-B3A311CC50BC}"/>
              </a:ext>
            </a:extLst>
          </p:cNvPr>
          <p:cNvSpPr txBox="1">
            <a:spLocks/>
          </p:cNvSpPr>
          <p:nvPr/>
        </p:nvSpPr>
        <p:spPr>
          <a:xfrm>
            <a:off x="3848098" y="1543784"/>
            <a:ext cx="4495800" cy="2743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dirty="0">
                <a:cs typeface="Calibri" panose="020F0502020204030204" pitchFamily="34" charset="0"/>
              </a:rPr>
              <a:t>Andrew Smith, SM, ScD</a:t>
            </a:r>
          </a:p>
          <a:p>
            <a:pPr marL="0" indent="0" algn="ctr">
              <a:spcBef>
                <a:spcPts val="0"/>
              </a:spcBef>
              <a:buNone/>
            </a:pPr>
            <a:r>
              <a:rPr lang="en-US" dirty="0">
                <a:cs typeface="Calibri" panose="020F0502020204030204" pitchFamily="34" charset="0"/>
              </a:rPr>
              <a:t>State Toxicologist</a:t>
            </a:r>
          </a:p>
          <a:p>
            <a:pPr marL="0" indent="0" algn="ctr">
              <a:spcBef>
                <a:spcPts val="0"/>
              </a:spcBef>
              <a:buNone/>
            </a:pPr>
            <a:r>
              <a:rPr lang="en-US" dirty="0">
                <a:cs typeface="Calibri" panose="020F0502020204030204" pitchFamily="34" charset="0"/>
              </a:rPr>
              <a:t>Maine Center for Disease </a:t>
            </a:r>
          </a:p>
          <a:p>
            <a:pPr marL="0" indent="0" algn="ctr">
              <a:spcBef>
                <a:spcPts val="0"/>
              </a:spcBef>
              <a:buNone/>
            </a:pPr>
            <a:r>
              <a:rPr lang="en-US" dirty="0">
                <a:cs typeface="Calibri" panose="020F0502020204030204" pitchFamily="34" charset="0"/>
              </a:rPr>
              <a:t>Control and Prevention</a:t>
            </a:r>
          </a:p>
          <a:p>
            <a:pPr marL="0" indent="0" algn="ctr">
              <a:spcBef>
                <a:spcPts val="0"/>
              </a:spcBef>
              <a:buNone/>
            </a:pPr>
            <a:r>
              <a:rPr lang="en-US" dirty="0">
                <a:cs typeface="Calibri" panose="020F0502020204030204" pitchFamily="34" charset="0"/>
                <a:hlinkClick r:id="rId4"/>
              </a:rPr>
              <a:t>andy.e.smith@maine.gov</a:t>
            </a:r>
            <a:endParaRPr lang="en-US" dirty="0">
              <a:cs typeface="Calibri" panose="020F0502020204030204" pitchFamily="34" charset="0"/>
            </a:endParaRPr>
          </a:p>
        </p:txBody>
      </p:sp>
    </p:spTree>
    <p:extLst>
      <p:ext uri="{BB962C8B-B14F-4D97-AF65-F5344CB8AC3E}">
        <p14:creationId xmlns:p14="http://schemas.microsoft.com/office/powerpoint/2010/main" val="265645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C891F2-F0BD-441A-826E-A63B6DA590C9}"/>
              </a:ext>
            </a:extLst>
          </p:cNvPr>
          <p:cNvSpPr/>
          <p:nvPr/>
        </p:nvSpPr>
        <p:spPr>
          <a:xfrm>
            <a:off x="3294185" y="5697415"/>
            <a:ext cx="1582615" cy="7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11696B-13C1-4179-B188-5B8652858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684" y="5823892"/>
            <a:ext cx="1017936" cy="1017936"/>
          </a:xfrm>
          <a:prstGeom prst="rect">
            <a:avLst/>
          </a:prstGeom>
        </p:spPr>
      </p:pic>
      <p:sp>
        <p:nvSpPr>
          <p:cNvPr id="6" name="TextBox 5">
            <a:extLst>
              <a:ext uri="{FF2B5EF4-FFF2-40B4-BE49-F238E27FC236}">
                <a16:creationId xmlns:a16="http://schemas.microsoft.com/office/drawing/2014/main" id="{59DFDE03-456C-4188-86DB-346E39940DAD}"/>
              </a:ext>
            </a:extLst>
          </p:cNvPr>
          <p:cNvSpPr txBox="1"/>
          <p:nvPr/>
        </p:nvSpPr>
        <p:spPr>
          <a:xfrm>
            <a:off x="2028826" y="93116"/>
            <a:ext cx="8724900" cy="523220"/>
          </a:xfrm>
          <a:prstGeom prst="rect">
            <a:avLst/>
          </a:prstGeom>
          <a:noFill/>
        </p:spPr>
        <p:txBody>
          <a:bodyPr wrap="square" rtlCol="0">
            <a:spAutoFit/>
          </a:bodyPr>
          <a:lstStyle/>
          <a:p>
            <a:pPr algn="ctr"/>
            <a:r>
              <a:rPr lang="en-US" sz="2800" b="1" dirty="0"/>
              <a:t>EXAMPLE – Exposure Guidelines for Acrolein</a:t>
            </a:r>
          </a:p>
        </p:txBody>
      </p:sp>
      <p:sp>
        <p:nvSpPr>
          <p:cNvPr id="9" name="Rectangle 8">
            <a:extLst>
              <a:ext uri="{FF2B5EF4-FFF2-40B4-BE49-F238E27FC236}">
                <a16:creationId xmlns:a16="http://schemas.microsoft.com/office/drawing/2014/main" id="{7DF69C46-B7A7-4272-ADD5-EC5F060503E2}"/>
              </a:ext>
            </a:extLst>
          </p:cNvPr>
          <p:cNvSpPr/>
          <p:nvPr/>
        </p:nvSpPr>
        <p:spPr>
          <a:xfrm>
            <a:off x="0" y="-1"/>
            <a:ext cx="12192000" cy="1038687"/>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3200" b="1" dirty="0"/>
              <a:t>Example: Health-based Exposure Guidelines for Acrolein</a:t>
            </a:r>
          </a:p>
        </p:txBody>
      </p:sp>
      <p:sp>
        <p:nvSpPr>
          <p:cNvPr id="5" name="Rectangle 4">
            <a:extLst>
              <a:ext uri="{FF2B5EF4-FFF2-40B4-BE49-F238E27FC236}">
                <a16:creationId xmlns:a16="http://schemas.microsoft.com/office/drawing/2014/main" id="{B0A97B66-8C5E-4BF1-B051-1B7F0C0A73BD}"/>
              </a:ext>
            </a:extLst>
          </p:cNvPr>
          <p:cNvSpPr/>
          <p:nvPr/>
        </p:nvSpPr>
        <p:spPr>
          <a:xfrm>
            <a:off x="2264240" y="4564835"/>
            <a:ext cx="8477454" cy="379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B47A4A-F2DF-400B-98AC-8DA88BEF7138}"/>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4</a:t>
            </a:fld>
            <a:endParaRPr lang="en-US" sz="1600" dirty="0"/>
          </a:p>
        </p:txBody>
      </p:sp>
      <p:pic>
        <p:nvPicPr>
          <p:cNvPr id="12" name="Picture 11">
            <a:extLst>
              <a:ext uri="{FF2B5EF4-FFF2-40B4-BE49-F238E27FC236}">
                <a16:creationId xmlns:a16="http://schemas.microsoft.com/office/drawing/2014/main" id="{155D3BCD-BD78-4FC1-B14B-25CFB6DE5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49" y="1406759"/>
            <a:ext cx="10058420" cy="5029210"/>
          </a:xfrm>
          <a:prstGeom prst="rect">
            <a:avLst/>
          </a:prstGeom>
        </p:spPr>
      </p:pic>
    </p:spTree>
    <p:extLst>
      <p:ext uri="{BB962C8B-B14F-4D97-AF65-F5344CB8AC3E}">
        <p14:creationId xmlns:p14="http://schemas.microsoft.com/office/powerpoint/2010/main" val="242474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C891F2-F0BD-441A-826E-A63B6DA590C9}"/>
              </a:ext>
            </a:extLst>
          </p:cNvPr>
          <p:cNvSpPr/>
          <p:nvPr/>
        </p:nvSpPr>
        <p:spPr>
          <a:xfrm>
            <a:off x="3294185" y="5697415"/>
            <a:ext cx="1582615" cy="7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789B29-E407-4DDB-8AA2-0E53C22696A5}"/>
              </a:ext>
            </a:extLst>
          </p:cNvPr>
          <p:cNvSpPr/>
          <p:nvPr/>
        </p:nvSpPr>
        <p:spPr>
          <a:xfrm>
            <a:off x="0" y="-1"/>
            <a:ext cx="12192000" cy="1038687"/>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3600" b="1" dirty="0"/>
              <a:t>Focus Presentation on Three Chemicals</a:t>
            </a:r>
          </a:p>
        </p:txBody>
      </p:sp>
      <p:pic>
        <p:nvPicPr>
          <p:cNvPr id="4" name="Picture 3">
            <a:extLst>
              <a:ext uri="{FF2B5EF4-FFF2-40B4-BE49-F238E27FC236}">
                <a16:creationId xmlns:a16="http://schemas.microsoft.com/office/drawing/2014/main" id="{BE11696B-13C1-4179-B188-5B8652858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684" y="5823892"/>
            <a:ext cx="1017936" cy="1017936"/>
          </a:xfrm>
          <a:prstGeom prst="rect">
            <a:avLst/>
          </a:prstGeom>
        </p:spPr>
      </p:pic>
      <p:sp>
        <p:nvSpPr>
          <p:cNvPr id="2" name="TextBox 1">
            <a:extLst>
              <a:ext uri="{FF2B5EF4-FFF2-40B4-BE49-F238E27FC236}">
                <a16:creationId xmlns:a16="http://schemas.microsoft.com/office/drawing/2014/main" id="{20EDC923-9812-4D5F-A63C-42A8DBFA6289}"/>
              </a:ext>
            </a:extLst>
          </p:cNvPr>
          <p:cNvSpPr txBox="1"/>
          <p:nvPr/>
        </p:nvSpPr>
        <p:spPr>
          <a:xfrm>
            <a:off x="887768" y="1659792"/>
            <a:ext cx="9658904"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a:t>Benzene, Naphthalene, Acrolein</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Three that come closest to exceeding health-based guidelines</a:t>
            </a:r>
          </a:p>
        </p:txBody>
      </p:sp>
      <p:sp>
        <p:nvSpPr>
          <p:cNvPr id="7" name="TextBox 6">
            <a:extLst>
              <a:ext uri="{FF2B5EF4-FFF2-40B4-BE49-F238E27FC236}">
                <a16:creationId xmlns:a16="http://schemas.microsoft.com/office/drawing/2014/main" id="{968B76D9-02DC-4DD2-9CFE-0A04DFC8FE71}"/>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5</a:t>
            </a:fld>
            <a:endParaRPr lang="en-US" sz="1600" dirty="0"/>
          </a:p>
        </p:txBody>
      </p:sp>
    </p:spTree>
    <p:extLst>
      <p:ext uri="{BB962C8B-B14F-4D97-AF65-F5344CB8AC3E}">
        <p14:creationId xmlns:p14="http://schemas.microsoft.com/office/powerpoint/2010/main" val="407511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42416"/>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Calibri" panose="020F0502020204030204" pitchFamily="34" charset="0"/>
                <a:cs typeface="Calibri" panose="020F0502020204030204" pitchFamily="34" charset="0"/>
              </a:rPr>
              <a:t>How we assess short-term exposure to chemicals in outside air:</a:t>
            </a:r>
          </a:p>
        </p:txBody>
      </p:sp>
      <p:sp>
        <p:nvSpPr>
          <p:cNvPr id="9" name="TextBox 8">
            <a:extLst>
              <a:ext uri="{FF2B5EF4-FFF2-40B4-BE49-F238E27FC236}">
                <a16:creationId xmlns:a16="http://schemas.microsoft.com/office/drawing/2014/main" id="{4E97839D-4E28-4C73-896D-D51303C78F48}"/>
              </a:ext>
            </a:extLst>
          </p:cNvPr>
          <p:cNvSpPr txBox="1"/>
          <p:nvPr/>
        </p:nvSpPr>
        <p:spPr>
          <a:xfrm>
            <a:off x="4510929" y="2319073"/>
            <a:ext cx="1750979" cy="464871"/>
          </a:xfrm>
          <a:prstGeom prst="rect">
            <a:avLst/>
          </a:prstGeom>
          <a:noFill/>
          <a:ln w="25400">
            <a:noFill/>
          </a:ln>
        </p:spPr>
        <p:txBody>
          <a:bodyPr wrap="square" rtlCol="0">
            <a:spAutoFit/>
          </a:bodyPr>
          <a:lstStyle/>
          <a:p>
            <a:pPr>
              <a:lnSpc>
                <a:spcPct val="150000"/>
              </a:lnSpc>
            </a:pPr>
            <a:r>
              <a:rPr lang="en-US" dirty="0"/>
              <a:t>Acrolein</a:t>
            </a:r>
          </a:p>
        </p:txBody>
      </p:sp>
      <p:cxnSp>
        <p:nvCxnSpPr>
          <p:cNvPr id="10" name="Straight Arrow Connector 9">
            <a:extLst>
              <a:ext uri="{FF2B5EF4-FFF2-40B4-BE49-F238E27FC236}">
                <a16:creationId xmlns:a16="http://schemas.microsoft.com/office/drawing/2014/main" id="{83FD6472-199D-4054-BF1E-9529B88A1DDC}"/>
              </a:ext>
            </a:extLst>
          </p:cNvPr>
          <p:cNvCxnSpPr>
            <a:cxnSpLocks/>
          </p:cNvCxnSpPr>
          <p:nvPr/>
        </p:nvCxnSpPr>
        <p:spPr>
          <a:xfrm flipV="1">
            <a:off x="2683136" y="3117818"/>
            <a:ext cx="1743192" cy="904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6BBF01-74A9-4C58-AE94-E1FC4E91775F}"/>
              </a:ext>
            </a:extLst>
          </p:cNvPr>
          <p:cNvCxnSpPr>
            <a:cxnSpLocks/>
          </p:cNvCxnSpPr>
          <p:nvPr/>
        </p:nvCxnSpPr>
        <p:spPr>
          <a:xfrm flipV="1">
            <a:off x="2683136" y="3570157"/>
            <a:ext cx="1750979" cy="452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4F2AB5-32D1-4107-9A6A-38E9ECF7A89B}"/>
              </a:ext>
            </a:extLst>
          </p:cNvPr>
          <p:cNvCxnSpPr>
            <a:cxnSpLocks/>
          </p:cNvCxnSpPr>
          <p:nvPr/>
        </p:nvCxnSpPr>
        <p:spPr>
          <a:xfrm>
            <a:off x="2692864" y="4022495"/>
            <a:ext cx="1731528" cy="67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304901F-1108-4D18-AE90-E8CFB3B11986}"/>
              </a:ext>
            </a:extLst>
          </p:cNvPr>
          <p:cNvCxnSpPr>
            <a:cxnSpLocks/>
          </p:cNvCxnSpPr>
          <p:nvPr/>
        </p:nvCxnSpPr>
        <p:spPr>
          <a:xfrm>
            <a:off x="2683137" y="4022495"/>
            <a:ext cx="1750977" cy="534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F80D04-57F3-4170-898D-AB7DDF9C47B2}"/>
              </a:ext>
            </a:extLst>
          </p:cNvPr>
          <p:cNvCxnSpPr>
            <a:cxnSpLocks/>
          </p:cNvCxnSpPr>
          <p:nvPr/>
        </p:nvCxnSpPr>
        <p:spPr>
          <a:xfrm>
            <a:off x="2683136" y="4022495"/>
            <a:ext cx="1750978" cy="1068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8654859-8179-4B34-861A-0F954B467304}"/>
              </a:ext>
            </a:extLst>
          </p:cNvPr>
          <p:cNvCxnSpPr>
            <a:cxnSpLocks/>
          </p:cNvCxnSpPr>
          <p:nvPr/>
        </p:nvCxnSpPr>
        <p:spPr>
          <a:xfrm flipV="1">
            <a:off x="2683135" y="2650890"/>
            <a:ext cx="1750980" cy="1386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3B9D4C-B68A-43C9-97E3-D524104D1ED4}"/>
              </a:ext>
            </a:extLst>
          </p:cNvPr>
          <p:cNvCxnSpPr>
            <a:cxnSpLocks/>
          </p:cNvCxnSpPr>
          <p:nvPr/>
        </p:nvCxnSpPr>
        <p:spPr>
          <a:xfrm>
            <a:off x="2683135" y="4022495"/>
            <a:ext cx="1760707" cy="1517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C0C367B-39DD-4CF2-998B-6DE55675644C}"/>
              </a:ext>
            </a:extLst>
          </p:cNvPr>
          <p:cNvSpPr txBox="1"/>
          <p:nvPr/>
        </p:nvSpPr>
        <p:spPr>
          <a:xfrm>
            <a:off x="578570" y="2425156"/>
            <a:ext cx="2328297" cy="3785652"/>
          </a:xfrm>
          <a:prstGeom prst="rect">
            <a:avLst/>
          </a:prstGeom>
          <a:noFill/>
          <a:ln>
            <a:noFill/>
          </a:ln>
        </p:spPr>
        <p:txBody>
          <a:bodyPr wrap="square" rtlCol="0">
            <a:spAutoFit/>
          </a:bodyPr>
          <a:lstStyle/>
          <a:p>
            <a:r>
              <a:rPr lang="en-US" sz="1600" dirty="0"/>
              <a:t>Grab 1</a:t>
            </a:r>
          </a:p>
          <a:p>
            <a:endParaRPr lang="en-US" sz="1600" dirty="0"/>
          </a:p>
          <a:p>
            <a:r>
              <a:rPr lang="en-US" sz="1600" dirty="0"/>
              <a:t>Grab 2</a:t>
            </a:r>
          </a:p>
          <a:p>
            <a:endParaRPr lang="en-US" sz="1600" dirty="0"/>
          </a:p>
          <a:p>
            <a:r>
              <a:rPr lang="en-US" sz="1600" dirty="0"/>
              <a:t>Grab 3</a:t>
            </a:r>
          </a:p>
          <a:p>
            <a:endParaRPr lang="en-US" sz="1600" dirty="0"/>
          </a:p>
          <a:p>
            <a:r>
              <a:rPr lang="en-US" sz="1600" dirty="0"/>
              <a:t>Grab 4</a:t>
            </a:r>
          </a:p>
          <a:p>
            <a:endParaRPr lang="en-US" sz="1600" dirty="0"/>
          </a:p>
          <a:p>
            <a:r>
              <a:rPr lang="en-US" sz="1600" dirty="0"/>
              <a:t>Grab 5</a:t>
            </a:r>
          </a:p>
          <a:p>
            <a:endParaRPr lang="en-US" sz="1600" dirty="0"/>
          </a:p>
          <a:p>
            <a:r>
              <a:rPr lang="en-US" sz="1600" dirty="0"/>
              <a:t>Grab #</a:t>
            </a:r>
          </a:p>
          <a:p>
            <a:endParaRPr lang="en-US" sz="1600" dirty="0"/>
          </a:p>
          <a:p>
            <a:r>
              <a:rPr lang="en-US" sz="1600" dirty="0"/>
              <a:t>Grab #</a:t>
            </a:r>
          </a:p>
          <a:p>
            <a:endParaRPr lang="en-US" sz="1600" dirty="0"/>
          </a:p>
          <a:p>
            <a:r>
              <a:rPr lang="en-US" sz="1600" dirty="0"/>
              <a:t>Grab 55</a:t>
            </a:r>
          </a:p>
        </p:txBody>
      </p:sp>
      <p:sp>
        <p:nvSpPr>
          <p:cNvPr id="18" name="TextBox 17">
            <a:extLst>
              <a:ext uri="{FF2B5EF4-FFF2-40B4-BE49-F238E27FC236}">
                <a16:creationId xmlns:a16="http://schemas.microsoft.com/office/drawing/2014/main" id="{CF74682C-3F5A-48B8-BC77-A387683B10CD}"/>
              </a:ext>
            </a:extLst>
          </p:cNvPr>
          <p:cNvSpPr txBox="1"/>
          <p:nvPr/>
        </p:nvSpPr>
        <p:spPr>
          <a:xfrm>
            <a:off x="700400" y="1324194"/>
            <a:ext cx="2084636" cy="646331"/>
          </a:xfrm>
          <a:prstGeom prst="rect">
            <a:avLst/>
          </a:prstGeom>
          <a:noFill/>
          <a:ln>
            <a:solidFill>
              <a:schemeClr val="accent1"/>
            </a:solidFill>
          </a:ln>
        </p:spPr>
        <p:txBody>
          <a:bodyPr wrap="square" rtlCol="0">
            <a:spAutoFit/>
          </a:bodyPr>
          <a:lstStyle/>
          <a:p>
            <a:r>
              <a:rPr lang="en-US" dirty="0"/>
              <a:t>For each grab sample…</a:t>
            </a:r>
          </a:p>
        </p:txBody>
      </p:sp>
      <p:sp>
        <p:nvSpPr>
          <p:cNvPr id="19" name="TextBox 18">
            <a:extLst>
              <a:ext uri="{FF2B5EF4-FFF2-40B4-BE49-F238E27FC236}">
                <a16:creationId xmlns:a16="http://schemas.microsoft.com/office/drawing/2014/main" id="{D49D93D5-04E2-4D0C-A92D-5892E28F9800}"/>
              </a:ext>
            </a:extLst>
          </p:cNvPr>
          <p:cNvSpPr txBox="1"/>
          <p:nvPr/>
        </p:nvSpPr>
        <p:spPr>
          <a:xfrm>
            <a:off x="4301434" y="1296509"/>
            <a:ext cx="1342417" cy="646331"/>
          </a:xfrm>
          <a:prstGeom prst="rect">
            <a:avLst/>
          </a:prstGeom>
          <a:noFill/>
          <a:ln>
            <a:solidFill>
              <a:schemeClr val="accent1"/>
            </a:solidFill>
          </a:ln>
        </p:spPr>
        <p:txBody>
          <a:bodyPr wrap="square" rtlCol="0">
            <a:spAutoFit/>
          </a:bodyPr>
          <a:lstStyle/>
          <a:p>
            <a:r>
              <a:rPr lang="en-US" dirty="0"/>
              <a:t>For each chemical….</a:t>
            </a:r>
          </a:p>
        </p:txBody>
      </p:sp>
      <p:sp>
        <p:nvSpPr>
          <p:cNvPr id="20" name="Flowchart: Sequential Access Storage 19">
            <a:extLst>
              <a:ext uri="{FF2B5EF4-FFF2-40B4-BE49-F238E27FC236}">
                <a16:creationId xmlns:a16="http://schemas.microsoft.com/office/drawing/2014/main" id="{5B44CE7D-8284-483F-869E-4F5CD6D1B4E9}"/>
              </a:ext>
            </a:extLst>
          </p:cNvPr>
          <p:cNvSpPr/>
          <p:nvPr/>
        </p:nvSpPr>
        <p:spPr>
          <a:xfrm>
            <a:off x="4515367" y="2791074"/>
            <a:ext cx="962154" cy="605602"/>
          </a:xfrm>
          <a:prstGeom prst="flowChartMagneticTap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63B8C8A-0F8C-40DD-A0BA-137CF304E706}"/>
              </a:ext>
            </a:extLst>
          </p:cNvPr>
          <p:cNvSpPr txBox="1"/>
          <p:nvPr/>
        </p:nvSpPr>
        <p:spPr>
          <a:xfrm>
            <a:off x="7387521" y="2392366"/>
            <a:ext cx="1667315" cy="2246769"/>
          </a:xfrm>
          <a:prstGeom prst="rect">
            <a:avLst/>
          </a:prstGeom>
          <a:noFill/>
        </p:spPr>
        <p:txBody>
          <a:bodyPr wrap="square" rtlCol="0">
            <a:spAutoFit/>
          </a:bodyPr>
          <a:lstStyle/>
          <a:p>
            <a:pPr algn="ctr"/>
            <a:r>
              <a:rPr lang="en-US" sz="2400" dirty="0"/>
              <a:t>Above a </a:t>
            </a:r>
          </a:p>
          <a:p>
            <a:pPr algn="ctr"/>
            <a:r>
              <a:rPr lang="en-US" sz="2400" dirty="0"/>
              <a:t>Short-term Health Guideline</a:t>
            </a:r>
          </a:p>
          <a:p>
            <a:pPr algn="ctr"/>
            <a:r>
              <a:rPr lang="en-US" sz="4400" dirty="0"/>
              <a:t>?</a:t>
            </a:r>
          </a:p>
        </p:txBody>
      </p:sp>
      <p:sp>
        <p:nvSpPr>
          <p:cNvPr id="22" name="Arrow: Right 21">
            <a:extLst>
              <a:ext uri="{FF2B5EF4-FFF2-40B4-BE49-F238E27FC236}">
                <a16:creationId xmlns:a16="http://schemas.microsoft.com/office/drawing/2014/main" id="{FEF4C488-950C-4042-83B3-82539B0F3D61}"/>
              </a:ext>
            </a:extLst>
          </p:cNvPr>
          <p:cNvSpPr/>
          <p:nvPr/>
        </p:nvSpPr>
        <p:spPr>
          <a:xfrm flipV="1">
            <a:off x="5522615" y="3253431"/>
            <a:ext cx="1821160" cy="21367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894AA894-447A-4951-AAD2-5A5E270BC3CE}"/>
              </a:ext>
            </a:extLst>
          </p:cNvPr>
          <p:cNvSpPr/>
          <p:nvPr/>
        </p:nvSpPr>
        <p:spPr>
          <a:xfrm rot="3008067">
            <a:off x="9247327" y="1087532"/>
            <a:ext cx="1491916" cy="267280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ATSDR Acute MRLs</a:t>
            </a:r>
          </a:p>
          <a:p>
            <a:pPr algn="ctr"/>
            <a:r>
              <a:rPr lang="en-US" dirty="0"/>
              <a:t>EPA AEGLs</a:t>
            </a:r>
          </a:p>
        </p:txBody>
      </p:sp>
      <p:sp>
        <p:nvSpPr>
          <p:cNvPr id="25" name="TextBox 24">
            <a:extLst>
              <a:ext uri="{FF2B5EF4-FFF2-40B4-BE49-F238E27FC236}">
                <a16:creationId xmlns:a16="http://schemas.microsoft.com/office/drawing/2014/main" id="{A5F944E9-B379-4250-9130-FB8A1FEFC5F0}"/>
              </a:ext>
            </a:extLst>
          </p:cNvPr>
          <p:cNvSpPr txBox="1"/>
          <p:nvPr/>
        </p:nvSpPr>
        <p:spPr>
          <a:xfrm>
            <a:off x="4521283" y="2835458"/>
            <a:ext cx="1750979" cy="464871"/>
          </a:xfrm>
          <a:prstGeom prst="rect">
            <a:avLst/>
          </a:prstGeom>
          <a:noFill/>
          <a:ln w="25400">
            <a:noFill/>
          </a:ln>
        </p:spPr>
        <p:txBody>
          <a:bodyPr wrap="square" rtlCol="0">
            <a:spAutoFit/>
          </a:bodyPr>
          <a:lstStyle/>
          <a:p>
            <a:pPr>
              <a:lnSpc>
                <a:spcPct val="150000"/>
              </a:lnSpc>
            </a:pPr>
            <a:r>
              <a:rPr lang="en-US" dirty="0"/>
              <a:t>Benzene</a:t>
            </a:r>
          </a:p>
        </p:txBody>
      </p:sp>
      <p:sp>
        <p:nvSpPr>
          <p:cNvPr id="26" name="TextBox 25">
            <a:extLst>
              <a:ext uri="{FF2B5EF4-FFF2-40B4-BE49-F238E27FC236}">
                <a16:creationId xmlns:a16="http://schemas.microsoft.com/office/drawing/2014/main" id="{36EA5D2D-A31C-4BE5-AB2E-0229C185025F}"/>
              </a:ext>
            </a:extLst>
          </p:cNvPr>
          <p:cNvSpPr txBox="1"/>
          <p:nvPr/>
        </p:nvSpPr>
        <p:spPr>
          <a:xfrm>
            <a:off x="4521283" y="3351843"/>
            <a:ext cx="1750979" cy="464871"/>
          </a:xfrm>
          <a:prstGeom prst="rect">
            <a:avLst/>
          </a:prstGeom>
          <a:noFill/>
          <a:ln w="25400">
            <a:noFill/>
          </a:ln>
        </p:spPr>
        <p:txBody>
          <a:bodyPr wrap="square" rtlCol="0">
            <a:spAutoFit/>
          </a:bodyPr>
          <a:lstStyle/>
          <a:p>
            <a:pPr>
              <a:lnSpc>
                <a:spcPct val="150000"/>
              </a:lnSpc>
            </a:pPr>
            <a:r>
              <a:rPr lang="en-US" dirty="0"/>
              <a:t>Naphthalene</a:t>
            </a:r>
          </a:p>
        </p:txBody>
      </p:sp>
      <p:sp>
        <p:nvSpPr>
          <p:cNvPr id="27" name="TextBox 26">
            <a:extLst>
              <a:ext uri="{FF2B5EF4-FFF2-40B4-BE49-F238E27FC236}">
                <a16:creationId xmlns:a16="http://schemas.microsoft.com/office/drawing/2014/main" id="{B89B55E1-9F9A-4FE7-A245-B48E11FD00C3}"/>
              </a:ext>
            </a:extLst>
          </p:cNvPr>
          <p:cNvSpPr txBox="1"/>
          <p:nvPr/>
        </p:nvSpPr>
        <p:spPr>
          <a:xfrm>
            <a:off x="4550879" y="3823840"/>
            <a:ext cx="1750979" cy="464871"/>
          </a:xfrm>
          <a:prstGeom prst="rect">
            <a:avLst/>
          </a:prstGeom>
          <a:noFill/>
          <a:ln w="25400">
            <a:noFill/>
          </a:ln>
        </p:spPr>
        <p:txBody>
          <a:bodyPr wrap="square" rtlCol="0">
            <a:spAutoFit/>
          </a:bodyPr>
          <a:lstStyle/>
          <a:p>
            <a:pPr>
              <a:lnSpc>
                <a:spcPct val="150000"/>
              </a:lnSpc>
            </a:pPr>
            <a:r>
              <a:rPr lang="en-US" dirty="0"/>
              <a:t>1,3-butadiene</a:t>
            </a:r>
          </a:p>
        </p:txBody>
      </p:sp>
      <p:sp>
        <p:nvSpPr>
          <p:cNvPr id="28" name="TextBox 27">
            <a:extLst>
              <a:ext uri="{FF2B5EF4-FFF2-40B4-BE49-F238E27FC236}">
                <a16:creationId xmlns:a16="http://schemas.microsoft.com/office/drawing/2014/main" id="{9C0214FE-01D5-4E6D-B600-A0C3FE8C9C52}"/>
              </a:ext>
            </a:extLst>
          </p:cNvPr>
          <p:cNvSpPr txBox="1"/>
          <p:nvPr/>
        </p:nvSpPr>
        <p:spPr>
          <a:xfrm>
            <a:off x="4550878" y="4288711"/>
            <a:ext cx="2688121" cy="507831"/>
          </a:xfrm>
          <a:prstGeom prst="rect">
            <a:avLst/>
          </a:prstGeom>
          <a:noFill/>
          <a:ln w="25400">
            <a:noFill/>
          </a:ln>
        </p:spPr>
        <p:txBody>
          <a:bodyPr wrap="square" rtlCol="0">
            <a:spAutoFit/>
          </a:bodyPr>
          <a:lstStyle/>
          <a:p>
            <a:pPr>
              <a:lnSpc>
                <a:spcPct val="150000"/>
              </a:lnSpc>
            </a:pPr>
            <a:r>
              <a:rPr lang="en-US" dirty="0"/>
              <a:t>Carbon tetrachloride</a:t>
            </a:r>
          </a:p>
        </p:txBody>
      </p:sp>
      <p:sp>
        <p:nvSpPr>
          <p:cNvPr id="29" name="TextBox 28">
            <a:extLst>
              <a:ext uri="{FF2B5EF4-FFF2-40B4-BE49-F238E27FC236}">
                <a16:creationId xmlns:a16="http://schemas.microsoft.com/office/drawing/2014/main" id="{D29F59F2-9AB0-4F12-93BA-F2EC6DC6B292}"/>
              </a:ext>
            </a:extLst>
          </p:cNvPr>
          <p:cNvSpPr txBox="1"/>
          <p:nvPr/>
        </p:nvSpPr>
        <p:spPr>
          <a:xfrm>
            <a:off x="4531642" y="4797461"/>
            <a:ext cx="1750979" cy="464871"/>
          </a:xfrm>
          <a:prstGeom prst="rect">
            <a:avLst/>
          </a:prstGeom>
          <a:noFill/>
          <a:ln w="25400">
            <a:noFill/>
          </a:ln>
        </p:spPr>
        <p:txBody>
          <a:bodyPr wrap="square" rtlCol="0">
            <a:spAutoFit/>
          </a:bodyPr>
          <a:lstStyle/>
          <a:p>
            <a:pPr>
              <a:lnSpc>
                <a:spcPct val="150000"/>
              </a:lnSpc>
            </a:pPr>
            <a:r>
              <a:rPr lang="en-US" dirty="0"/>
              <a:t>Chloroform</a:t>
            </a:r>
          </a:p>
        </p:txBody>
      </p:sp>
      <p:sp>
        <p:nvSpPr>
          <p:cNvPr id="30" name="TextBox 29">
            <a:extLst>
              <a:ext uri="{FF2B5EF4-FFF2-40B4-BE49-F238E27FC236}">
                <a16:creationId xmlns:a16="http://schemas.microsoft.com/office/drawing/2014/main" id="{FF6C80F9-1D7C-466D-AA56-49755DB985B2}"/>
              </a:ext>
            </a:extLst>
          </p:cNvPr>
          <p:cNvSpPr txBox="1"/>
          <p:nvPr/>
        </p:nvSpPr>
        <p:spPr>
          <a:xfrm>
            <a:off x="4564825" y="5307569"/>
            <a:ext cx="1750979" cy="464871"/>
          </a:xfrm>
          <a:prstGeom prst="rect">
            <a:avLst/>
          </a:prstGeom>
          <a:noFill/>
          <a:ln w="25400">
            <a:noFill/>
          </a:ln>
        </p:spPr>
        <p:txBody>
          <a:bodyPr wrap="square" rtlCol="0">
            <a:spAutoFit/>
          </a:bodyPr>
          <a:lstStyle/>
          <a:p>
            <a:pPr>
              <a:lnSpc>
                <a:spcPct val="150000"/>
              </a:lnSpc>
            </a:pPr>
            <a:r>
              <a:rPr lang="en-US" dirty="0"/>
              <a:t>others</a:t>
            </a:r>
          </a:p>
        </p:txBody>
      </p:sp>
      <p:sp>
        <p:nvSpPr>
          <p:cNvPr id="31" name="Rectangle: Rounded Corners 30">
            <a:extLst>
              <a:ext uri="{FF2B5EF4-FFF2-40B4-BE49-F238E27FC236}">
                <a16:creationId xmlns:a16="http://schemas.microsoft.com/office/drawing/2014/main" id="{D6D5088E-ADF2-414E-80E6-816E39152EAF}"/>
              </a:ext>
            </a:extLst>
          </p:cNvPr>
          <p:cNvSpPr/>
          <p:nvPr/>
        </p:nvSpPr>
        <p:spPr>
          <a:xfrm>
            <a:off x="470517" y="3792189"/>
            <a:ext cx="2222347" cy="4787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A394C880-231E-4E54-AFA2-14BC805DA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684" y="5823892"/>
            <a:ext cx="1017936" cy="1017936"/>
          </a:xfrm>
          <a:prstGeom prst="rect">
            <a:avLst/>
          </a:prstGeom>
        </p:spPr>
      </p:pic>
      <p:sp>
        <p:nvSpPr>
          <p:cNvPr id="33" name="TextBox 32">
            <a:extLst>
              <a:ext uri="{FF2B5EF4-FFF2-40B4-BE49-F238E27FC236}">
                <a16:creationId xmlns:a16="http://schemas.microsoft.com/office/drawing/2014/main" id="{46C0816D-62B0-4F97-89B9-965FA96B544D}"/>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6</a:t>
            </a:fld>
            <a:endParaRPr lang="en-US" sz="1600" dirty="0"/>
          </a:p>
        </p:txBody>
      </p:sp>
    </p:spTree>
    <p:extLst>
      <p:ext uri="{BB962C8B-B14F-4D97-AF65-F5344CB8AC3E}">
        <p14:creationId xmlns:p14="http://schemas.microsoft.com/office/powerpoint/2010/main" val="287322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261B3E-7EF9-4DC1-981F-32399ADEB14F}"/>
              </a:ext>
            </a:extLst>
          </p:cNvPr>
          <p:cNvSpPr txBox="1"/>
          <p:nvPr/>
        </p:nvSpPr>
        <p:spPr>
          <a:xfrm>
            <a:off x="4219568" y="36576"/>
            <a:ext cx="3667539" cy="523220"/>
          </a:xfrm>
          <a:prstGeom prst="rect">
            <a:avLst/>
          </a:prstGeom>
          <a:noFill/>
        </p:spPr>
        <p:txBody>
          <a:bodyPr wrap="square" rtlCol="0">
            <a:spAutoFit/>
          </a:bodyPr>
          <a:lstStyle/>
          <a:p>
            <a:pPr algn="ctr"/>
            <a:r>
              <a:rPr lang="en-US" sz="2800" b="1" dirty="0"/>
              <a:t>EXAMPLE - Benzene</a:t>
            </a:r>
          </a:p>
        </p:txBody>
      </p:sp>
      <p:pic>
        <p:nvPicPr>
          <p:cNvPr id="7" name="Picture 6">
            <a:extLst>
              <a:ext uri="{FF2B5EF4-FFF2-40B4-BE49-F238E27FC236}">
                <a16:creationId xmlns:a16="http://schemas.microsoft.com/office/drawing/2014/main" id="{90B7E7C9-E1A7-401A-9C26-B9A9C5F5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
        <p:nvSpPr>
          <p:cNvPr id="6" name="TextBox 5">
            <a:extLst>
              <a:ext uri="{FF2B5EF4-FFF2-40B4-BE49-F238E27FC236}">
                <a16:creationId xmlns:a16="http://schemas.microsoft.com/office/drawing/2014/main" id="{8B6C4FF7-2625-4F2F-92EC-80B37DEFDFAE}"/>
              </a:ext>
            </a:extLst>
          </p:cNvPr>
          <p:cNvSpPr txBox="1"/>
          <p:nvPr/>
        </p:nvSpPr>
        <p:spPr>
          <a:xfrm>
            <a:off x="2453881" y="914400"/>
            <a:ext cx="7284238" cy="369332"/>
          </a:xfrm>
          <a:prstGeom prst="rect">
            <a:avLst/>
          </a:prstGeom>
          <a:noFill/>
        </p:spPr>
        <p:txBody>
          <a:bodyPr wrap="none" rtlCol="0">
            <a:spAutoFit/>
          </a:bodyPr>
          <a:lstStyle/>
          <a:p>
            <a:pPr algn="ctr"/>
            <a:r>
              <a:rPr lang="en-US" dirty="0"/>
              <a:t>Comparison of grab sample results for Benzene to an acute health guideline</a:t>
            </a:r>
          </a:p>
        </p:txBody>
      </p:sp>
      <p:pic>
        <p:nvPicPr>
          <p:cNvPr id="12" name="Picture 11" descr="A screenshot of a cell phone&#10;&#10;Description automatically generated">
            <a:extLst>
              <a:ext uri="{FF2B5EF4-FFF2-40B4-BE49-F238E27FC236}">
                <a16:creationId xmlns:a16="http://schemas.microsoft.com/office/drawing/2014/main" id="{E44A0552-3925-4F0D-B65E-19996FE73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 y="1280160"/>
            <a:ext cx="10058420" cy="5029210"/>
          </a:xfrm>
          <a:prstGeom prst="rect">
            <a:avLst/>
          </a:prstGeom>
        </p:spPr>
      </p:pic>
      <p:sp>
        <p:nvSpPr>
          <p:cNvPr id="10" name="TextBox 9">
            <a:extLst>
              <a:ext uri="{FF2B5EF4-FFF2-40B4-BE49-F238E27FC236}">
                <a16:creationId xmlns:a16="http://schemas.microsoft.com/office/drawing/2014/main" id="{6E9668F4-82EE-449C-AF13-4BB0A1509823}"/>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7</a:t>
            </a:fld>
            <a:endParaRPr lang="en-US" sz="1600" dirty="0"/>
          </a:p>
        </p:txBody>
      </p:sp>
    </p:spTree>
    <p:extLst>
      <p:ext uri="{BB962C8B-B14F-4D97-AF65-F5344CB8AC3E}">
        <p14:creationId xmlns:p14="http://schemas.microsoft.com/office/powerpoint/2010/main" val="417459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0CB1FB-79FC-42E8-8352-D55B0FEE1A2F}"/>
              </a:ext>
            </a:extLst>
          </p:cNvPr>
          <p:cNvPicPr>
            <a:picLocks noChangeAspect="1"/>
          </p:cNvPicPr>
          <p:nvPr/>
        </p:nvPicPr>
        <p:blipFill>
          <a:blip r:embed="rId3"/>
          <a:stretch>
            <a:fillRect/>
          </a:stretch>
        </p:blipFill>
        <p:spPr>
          <a:xfrm>
            <a:off x="1867923" y="1133856"/>
            <a:ext cx="8059959" cy="4691933"/>
          </a:xfrm>
          <a:prstGeom prst="rect">
            <a:avLst/>
          </a:prstGeom>
        </p:spPr>
      </p:pic>
      <p:sp>
        <p:nvSpPr>
          <p:cNvPr id="8" name="TextBox 7">
            <a:extLst>
              <a:ext uri="{FF2B5EF4-FFF2-40B4-BE49-F238E27FC236}">
                <a16:creationId xmlns:a16="http://schemas.microsoft.com/office/drawing/2014/main" id="{1DFFB6BE-1E35-40C1-82D8-1CD35D55EEE6}"/>
              </a:ext>
            </a:extLst>
          </p:cNvPr>
          <p:cNvSpPr txBox="1"/>
          <p:nvPr/>
        </p:nvSpPr>
        <p:spPr>
          <a:xfrm>
            <a:off x="1775726" y="1426315"/>
            <a:ext cx="1884437" cy="338554"/>
          </a:xfrm>
          <a:prstGeom prst="rect">
            <a:avLst/>
          </a:prstGeom>
          <a:noFill/>
        </p:spPr>
        <p:txBody>
          <a:bodyPr wrap="square" rtlCol="0">
            <a:spAutoFit/>
          </a:bodyPr>
          <a:lstStyle/>
          <a:p>
            <a:pPr algn="ctr"/>
            <a:r>
              <a:rPr lang="en-US" sz="1600" b="1" dirty="0"/>
              <a:t>10,200 ppb</a:t>
            </a:r>
          </a:p>
        </p:txBody>
      </p:sp>
      <p:sp>
        <p:nvSpPr>
          <p:cNvPr id="10" name="TextBox 9">
            <a:extLst>
              <a:ext uri="{FF2B5EF4-FFF2-40B4-BE49-F238E27FC236}">
                <a16:creationId xmlns:a16="http://schemas.microsoft.com/office/drawing/2014/main" id="{4F529174-1223-4CAE-941B-4E021CAE5ECF}"/>
              </a:ext>
            </a:extLst>
          </p:cNvPr>
          <p:cNvSpPr txBox="1"/>
          <p:nvPr/>
        </p:nvSpPr>
        <p:spPr>
          <a:xfrm>
            <a:off x="7649897" y="4569404"/>
            <a:ext cx="1884437" cy="338554"/>
          </a:xfrm>
          <a:prstGeom prst="rect">
            <a:avLst/>
          </a:prstGeom>
          <a:noFill/>
        </p:spPr>
        <p:txBody>
          <a:bodyPr wrap="square" rtlCol="0">
            <a:spAutoFit/>
          </a:bodyPr>
          <a:lstStyle/>
          <a:p>
            <a:pPr algn="ctr"/>
            <a:r>
              <a:rPr lang="en-US" sz="1600" b="1" dirty="0"/>
              <a:t>9 ppb</a:t>
            </a:r>
          </a:p>
        </p:txBody>
      </p:sp>
      <p:sp>
        <p:nvSpPr>
          <p:cNvPr id="3" name="Left Brace 2">
            <a:extLst>
              <a:ext uri="{FF2B5EF4-FFF2-40B4-BE49-F238E27FC236}">
                <a16:creationId xmlns:a16="http://schemas.microsoft.com/office/drawing/2014/main" id="{3C89AA4D-6D91-4299-985C-1A843DBC7841}"/>
              </a:ext>
            </a:extLst>
          </p:cNvPr>
          <p:cNvSpPr/>
          <p:nvPr/>
        </p:nvSpPr>
        <p:spPr>
          <a:xfrm rot="16200000">
            <a:off x="3816903" y="4301581"/>
            <a:ext cx="625895" cy="3003444"/>
          </a:xfrm>
          <a:prstGeom prst="lef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sz="2400" dirty="0"/>
          </a:p>
        </p:txBody>
      </p:sp>
      <p:sp>
        <p:nvSpPr>
          <p:cNvPr id="11" name="Left Brace 10">
            <a:extLst>
              <a:ext uri="{FF2B5EF4-FFF2-40B4-BE49-F238E27FC236}">
                <a16:creationId xmlns:a16="http://schemas.microsoft.com/office/drawing/2014/main" id="{2279F765-A2C3-4E9A-85F6-8918FF1CAC39}"/>
              </a:ext>
            </a:extLst>
          </p:cNvPr>
          <p:cNvSpPr/>
          <p:nvPr/>
        </p:nvSpPr>
        <p:spPr>
          <a:xfrm rot="16200000">
            <a:off x="6820347" y="4332272"/>
            <a:ext cx="625895" cy="3003442"/>
          </a:xfrm>
          <a:prstGeom prst="leftBrace">
            <a:avLst/>
          </a:prstGeom>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n-US" sz="2400" dirty="0"/>
          </a:p>
        </p:txBody>
      </p:sp>
      <p:sp>
        <p:nvSpPr>
          <p:cNvPr id="5" name="Title 4">
            <a:extLst>
              <a:ext uri="{FF2B5EF4-FFF2-40B4-BE49-F238E27FC236}">
                <a16:creationId xmlns:a16="http://schemas.microsoft.com/office/drawing/2014/main" id="{9BF458EF-4209-4FC6-AB06-7DF61F66A411}"/>
              </a:ext>
            </a:extLst>
          </p:cNvPr>
          <p:cNvSpPr>
            <a:spLocks noGrp="1"/>
          </p:cNvSpPr>
          <p:nvPr>
            <p:ph type="title"/>
          </p:nvPr>
        </p:nvSpPr>
        <p:spPr>
          <a:xfrm>
            <a:off x="1242277" y="36576"/>
            <a:ext cx="9579429" cy="1097280"/>
          </a:xfrm>
        </p:spPr>
        <p:txBody>
          <a:bodyPr>
            <a:normAutofit fontScale="90000"/>
          </a:bodyPr>
          <a:lstStyle/>
          <a:p>
            <a:pPr algn="ctr"/>
            <a:r>
              <a:rPr lang="en-US" dirty="0"/>
              <a:t>ATSDR’s Derivation of an Acute Toxicity Value for Benzene</a:t>
            </a:r>
          </a:p>
        </p:txBody>
      </p:sp>
      <p:sp>
        <p:nvSpPr>
          <p:cNvPr id="13" name="TextBox 12">
            <a:extLst>
              <a:ext uri="{FF2B5EF4-FFF2-40B4-BE49-F238E27FC236}">
                <a16:creationId xmlns:a16="http://schemas.microsoft.com/office/drawing/2014/main" id="{01724D5A-1BD8-4926-989A-B1A305A2AC7E}"/>
              </a:ext>
            </a:extLst>
          </p:cNvPr>
          <p:cNvSpPr txBox="1"/>
          <p:nvPr/>
        </p:nvSpPr>
        <p:spPr>
          <a:xfrm>
            <a:off x="3642263" y="6143444"/>
            <a:ext cx="937963"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~120x </a:t>
            </a:r>
          </a:p>
        </p:txBody>
      </p:sp>
      <p:sp>
        <p:nvSpPr>
          <p:cNvPr id="14" name="TextBox 13">
            <a:extLst>
              <a:ext uri="{FF2B5EF4-FFF2-40B4-BE49-F238E27FC236}">
                <a16:creationId xmlns:a16="http://schemas.microsoft.com/office/drawing/2014/main" id="{CA0F59C0-0B9D-4CB5-8968-652F0AFDDFB6}"/>
              </a:ext>
            </a:extLst>
          </p:cNvPr>
          <p:cNvSpPr txBox="1"/>
          <p:nvPr/>
        </p:nvSpPr>
        <p:spPr>
          <a:xfrm>
            <a:off x="6769434" y="6125156"/>
            <a:ext cx="854700"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~10x</a:t>
            </a:r>
          </a:p>
        </p:txBody>
      </p:sp>
      <p:sp>
        <p:nvSpPr>
          <p:cNvPr id="4" name="Rectangle 3">
            <a:extLst>
              <a:ext uri="{FF2B5EF4-FFF2-40B4-BE49-F238E27FC236}">
                <a16:creationId xmlns:a16="http://schemas.microsoft.com/office/drawing/2014/main" id="{34F80DD2-C40D-4263-B7B7-B7F32EF80F14}"/>
              </a:ext>
            </a:extLst>
          </p:cNvPr>
          <p:cNvSpPr/>
          <p:nvPr/>
        </p:nvSpPr>
        <p:spPr>
          <a:xfrm>
            <a:off x="1519249" y="4954389"/>
            <a:ext cx="2292450" cy="55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Decreased Immune Cell Activity (LOAEL)</a:t>
            </a:r>
            <a:endParaRPr lang="en-US" sz="1200" dirty="0">
              <a:solidFill>
                <a:schemeClr val="tx1"/>
              </a:solidFill>
            </a:endParaRPr>
          </a:p>
        </p:txBody>
      </p:sp>
      <p:sp>
        <p:nvSpPr>
          <p:cNvPr id="15" name="Rectangle 14">
            <a:extLst>
              <a:ext uri="{FF2B5EF4-FFF2-40B4-BE49-F238E27FC236}">
                <a16:creationId xmlns:a16="http://schemas.microsoft.com/office/drawing/2014/main" id="{B80772CA-8721-4A3C-ACA8-0BE77713915A}"/>
              </a:ext>
            </a:extLst>
          </p:cNvPr>
          <p:cNvSpPr/>
          <p:nvPr/>
        </p:nvSpPr>
        <p:spPr>
          <a:xfrm>
            <a:off x="4752944" y="5022004"/>
            <a:ext cx="1884437"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Human Equivalent Dose (NOAEL)</a:t>
            </a:r>
          </a:p>
          <a:p>
            <a:pPr algn="ctr"/>
            <a:endParaRPr lang="en-US" sz="1000" dirty="0">
              <a:solidFill>
                <a:schemeClr val="tx1"/>
              </a:solidFill>
            </a:endParaRPr>
          </a:p>
        </p:txBody>
      </p:sp>
      <p:sp>
        <p:nvSpPr>
          <p:cNvPr id="16" name="Rectangle 15">
            <a:extLst>
              <a:ext uri="{FF2B5EF4-FFF2-40B4-BE49-F238E27FC236}">
                <a16:creationId xmlns:a16="http://schemas.microsoft.com/office/drawing/2014/main" id="{A76FB06A-1D2F-4CE7-82AC-1D2F4EF7C670}"/>
              </a:ext>
            </a:extLst>
          </p:cNvPr>
          <p:cNvSpPr/>
          <p:nvPr/>
        </p:nvSpPr>
        <p:spPr>
          <a:xfrm>
            <a:off x="7208065" y="5000637"/>
            <a:ext cx="2853902" cy="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Dose that is “safe” for sensitive members of the population</a:t>
            </a:r>
          </a:p>
        </p:txBody>
      </p:sp>
      <p:pic>
        <p:nvPicPr>
          <p:cNvPr id="7" name="Picture 6">
            <a:extLst>
              <a:ext uri="{FF2B5EF4-FFF2-40B4-BE49-F238E27FC236}">
                <a16:creationId xmlns:a16="http://schemas.microsoft.com/office/drawing/2014/main" id="{00A6859E-F02B-4BC7-810B-9C73FFF9A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120" y="3007117"/>
            <a:ext cx="2024007" cy="1380331"/>
          </a:xfrm>
          <a:prstGeom prst="rect">
            <a:avLst/>
          </a:prstGeom>
        </p:spPr>
      </p:pic>
      <p:sp>
        <p:nvSpPr>
          <p:cNvPr id="21" name="Rectangle 20">
            <a:extLst>
              <a:ext uri="{FF2B5EF4-FFF2-40B4-BE49-F238E27FC236}">
                <a16:creationId xmlns:a16="http://schemas.microsoft.com/office/drawing/2014/main" id="{C3E44CD2-AC71-4906-A610-22B003217BAE}"/>
              </a:ext>
            </a:extLst>
          </p:cNvPr>
          <p:cNvSpPr/>
          <p:nvPr/>
        </p:nvSpPr>
        <p:spPr>
          <a:xfrm flipV="1">
            <a:off x="8325785" y="5002031"/>
            <a:ext cx="532660" cy="91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0A286E-37C0-4BD9-B243-6E2E1D1709A2}"/>
              </a:ext>
            </a:extLst>
          </p:cNvPr>
          <p:cNvSpPr/>
          <p:nvPr/>
        </p:nvSpPr>
        <p:spPr>
          <a:xfrm>
            <a:off x="5309616" y="4656918"/>
            <a:ext cx="722376" cy="37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45E164C9-318F-403F-868E-3FFFE15C7796}"/>
              </a:ext>
            </a:extLst>
          </p:cNvPr>
          <p:cNvSpPr/>
          <p:nvPr/>
        </p:nvSpPr>
        <p:spPr>
          <a:xfrm>
            <a:off x="5365243" y="4924397"/>
            <a:ext cx="532660" cy="365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5D060E-DC80-4E5C-8140-13ACAC3453B6}"/>
              </a:ext>
            </a:extLst>
          </p:cNvPr>
          <p:cNvSpPr txBox="1"/>
          <p:nvPr/>
        </p:nvSpPr>
        <p:spPr>
          <a:xfrm>
            <a:off x="5325304" y="4421061"/>
            <a:ext cx="1884437" cy="338554"/>
          </a:xfrm>
          <a:prstGeom prst="rect">
            <a:avLst/>
          </a:prstGeom>
          <a:noFill/>
        </p:spPr>
        <p:txBody>
          <a:bodyPr wrap="square" rtlCol="0">
            <a:spAutoFit/>
          </a:bodyPr>
          <a:lstStyle/>
          <a:p>
            <a:r>
              <a:rPr lang="en-US" sz="1600" b="1" dirty="0"/>
              <a:t>85 ppb</a:t>
            </a:r>
          </a:p>
        </p:txBody>
      </p:sp>
      <p:sp>
        <p:nvSpPr>
          <p:cNvPr id="6" name="Rectangle 5">
            <a:extLst>
              <a:ext uri="{FF2B5EF4-FFF2-40B4-BE49-F238E27FC236}">
                <a16:creationId xmlns:a16="http://schemas.microsoft.com/office/drawing/2014/main" id="{3B126A5D-6B3F-4769-9FB6-BB4107D5FA66}"/>
              </a:ext>
            </a:extLst>
          </p:cNvPr>
          <p:cNvSpPr/>
          <p:nvPr/>
        </p:nvSpPr>
        <p:spPr>
          <a:xfrm>
            <a:off x="2032986" y="1764869"/>
            <a:ext cx="1313896" cy="328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1024C2-1B8A-4A88-B953-724369A74F5E}"/>
              </a:ext>
            </a:extLst>
          </p:cNvPr>
          <p:cNvSpPr/>
          <p:nvPr/>
        </p:nvSpPr>
        <p:spPr>
          <a:xfrm>
            <a:off x="2393945" y="1797338"/>
            <a:ext cx="502920" cy="320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A011CC-786A-4D71-A42C-29DA88F54F5D}"/>
              </a:ext>
            </a:extLst>
          </p:cNvPr>
          <p:cNvSpPr txBox="1"/>
          <p:nvPr/>
        </p:nvSpPr>
        <p:spPr>
          <a:xfrm>
            <a:off x="4219026" y="1797338"/>
            <a:ext cx="1884437" cy="830997"/>
          </a:xfrm>
          <a:prstGeom prst="rect">
            <a:avLst/>
          </a:prstGeom>
          <a:solidFill>
            <a:schemeClr val="bg1"/>
          </a:solidFill>
        </p:spPr>
        <p:txBody>
          <a:bodyPr wrap="square" rtlCol="0">
            <a:spAutoFit/>
          </a:bodyPr>
          <a:lstStyle/>
          <a:p>
            <a:pPr algn="ctr"/>
            <a:r>
              <a:rPr lang="en-US" sz="1600" dirty="0"/>
              <a:t>Rodent to Human,</a:t>
            </a:r>
          </a:p>
          <a:p>
            <a:pPr algn="ctr"/>
            <a:r>
              <a:rPr lang="en-US" sz="1600" dirty="0"/>
              <a:t>LOAEL to NOAEL Conversions</a:t>
            </a:r>
          </a:p>
        </p:txBody>
      </p:sp>
      <p:sp>
        <p:nvSpPr>
          <p:cNvPr id="17" name="Rectangle 16">
            <a:extLst>
              <a:ext uri="{FF2B5EF4-FFF2-40B4-BE49-F238E27FC236}">
                <a16:creationId xmlns:a16="http://schemas.microsoft.com/office/drawing/2014/main" id="{7C6F308D-7332-4D9F-8198-DF2E7FC35A4C}"/>
              </a:ext>
            </a:extLst>
          </p:cNvPr>
          <p:cNvSpPr/>
          <p:nvPr/>
        </p:nvSpPr>
        <p:spPr>
          <a:xfrm>
            <a:off x="7810500" y="3795395"/>
            <a:ext cx="597928" cy="54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B0D00F-FB86-41E3-BE0B-6C6F23698D97}"/>
              </a:ext>
            </a:extLst>
          </p:cNvPr>
          <p:cNvSpPr/>
          <p:nvPr/>
        </p:nvSpPr>
        <p:spPr>
          <a:xfrm>
            <a:off x="6762554" y="3306768"/>
            <a:ext cx="1047945" cy="70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BC193A9-51D5-41F1-AD6F-BEC61A39A25A}"/>
              </a:ext>
            </a:extLst>
          </p:cNvPr>
          <p:cNvSpPr txBox="1"/>
          <p:nvPr/>
        </p:nvSpPr>
        <p:spPr>
          <a:xfrm>
            <a:off x="6713277" y="3464118"/>
            <a:ext cx="1530350" cy="923330"/>
          </a:xfrm>
          <a:prstGeom prst="rect">
            <a:avLst/>
          </a:prstGeom>
          <a:solidFill>
            <a:schemeClr val="bg1"/>
          </a:solidFill>
        </p:spPr>
        <p:txBody>
          <a:bodyPr wrap="square" rtlCol="0">
            <a:spAutoFit/>
          </a:bodyPr>
          <a:lstStyle/>
          <a:p>
            <a:pPr algn="ctr"/>
            <a:r>
              <a:rPr lang="en-US" dirty="0"/>
              <a:t>Protection of Sensitive Individuals</a:t>
            </a:r>
          </a:p>
        </p:txBody>
      </p:sp>
      <p:sp>
        <p:nvSpPr>
          <p:cNvPr id="29" name="TextBox 28">
            <a:extLst>
              <a:ext uri="{FF2B5EF4-FFF2-40B4-BE49-F238E27FC236}">
                <a16:creationId xmlns:a16="http://schemas.microsoft.com/office/drawing/2014/main" id="{894E504F-D6AD-44D2-B888-CBCA8C14EF50}"/>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8</a:t>
            </a:fld>
            <a:endParaRPr lang="en-US" sz="1600" dirty="0"/>
          </a:p>
        </p:txBody>
      </p:sp>
      <p:pic>
        <p:nvPicPr>
          <p:cNvPr id="30" name="Picture 29">
            <a:extLst>
              <a:ext uri="{FF2B5EF4-FFF2-40B4-BE49-F238E27FC236}">
                <a16:creationId xmlns:a16="http://schemas.microsoft.com/office/drawing/2014/main" id="{4BF4701F-99B5-4F69-AECF-95CE7E88FD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207813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261B3E-7EF9-4DC1-981F-32399ADEB14F}"/>
              </a:ext>
            </a:extLst>
          </p:cNvPr>
          <p:cNvSpPr txBox="1"/>
          <p:nvPr/>
        </p:nvSpPr>
        <p:spPr>
          <a:xfrm>
            <a:off x="4112315" y="36576"/>
            <a:ext cx="3967370" cy="523220"/>
          </a:xfrm>
          <a:prstGeom prst="rect">
            <a:avLst/>
          </a:prstGeom>
          <a:noFill/>
        </p:spPr>
        <p:txBody>
          <a:bodyPr wrap="square" rtlCol="0">
            <a:spAutoFit/>
          </a:bodyPr>
          <a:lstStyle/>
          <a:p>
            <a:pPr algn="ctr"/>
            <a:r>
              <a:rPr lang="en-US" sz="2800" b="1" dirty="0"/>
              <a:t>EXAMPLE - Naphthalene</a:t>
            </a:r>
          </a:p>
        </p:txBody>
      </p:sp>
      <p:sp>
        <p:nvSpPr>
          <p:cNvPr id="11" name="TextBox 10">
            <a:extLst>
              <a:ext uri="{FF2B5EF4-FFF2-40B4-BE49-F238E27FC236}">
                <a16:creationId xmlns:a16="http://schemas.microsoft.com/office/drawing/2014/main" id="{BD3FD252-9C7F-4843-AE92-92A92178019F}"/>
              </a:ext>
            </a:extLst>
          </p:cNvPr>
          <p:cNvSpPr txBox="1"/>
          <p:nvPr/>
        </p:nvSpPr>
        <p:spPr>
          <a:xfrm>
            <a:off x="2246356" y="914400"/>
            <a:ext cx="7699288" cy="369332"/>
          </a:xfrm>
          <a:prstGeom prst="rect">
            <a:avLst/>
          </a:prstGeom>
          <a:noFill/>
        </p:spPr>
        <p:txBody>
          <a:bodyPr wrap="none" rtlCol="0">
            <a:spAutoFit/>
          </a:bodyPr>
          <a:lstStyle/>
          <a:p>
            <a:pPr algn="ctr"/>
            <a:r>
              <a:rPr lang="en-US" dirty="0"/>
              <a:t>Comparison of grab sample results for Naphthalene to an acute health guideline</a:t>
            </a:r>
          </a:p>
        </p:txBody>
      </p:sp>
      <p:sp>
        <p:nvSpPr>
          <p:cNvPr id="12" name="TextBox 11">
            <a:extLst>
              <a:ext uri="{FF2B5EF4-FFF2-40B4-BE49-F238E27FC236}">
                <a16:creationId xmlns:a16="http://schemas.microsoft.com/office/drawing/2014/main" id="{2A171AEC-9C99-4F1D-A1B5-DEF5B1B75CE9}"/>
              </a:ext>
            </a:extLst>
          </p:cNvPr>
          <p:cNvSpPr txBox="1"/>
          <p:nvPr/>
        </p:nvSpPr>
        <p:spPr>
          <a:xfrm>
            <a:off x="81225" y="6503274"/>
            <a:ext cx="1757303" cy="338554"/>
          </a:xfrm>
          <a:prstGeom prst="rect">
            <a:avLst/>
          </a:prstGeom>
          <a:noFill/>
        </p:spPr>
        <p:txBody>
          <a:bodyPr wrap="square" rtlCol="0">
            <a:spAutoFit/>
          </a:bodyPr>
          <a:lstStyle/>
          <a:p>
            <a:r>
              <a:rPr lang="en-US" sz="1600" dirty="0"/>
              <a:t>Maine CDC - </a:t>
            </a:r>
            <a:fld id="{016861D9-5E4C-4252-8DBC-5ABE4CB00309}" type="slidenum">
              <a:rPr lang="en-US" sz="1600" smtClean="0"/>
              <a:t>9</a:t>
            </a:fld>
            <a:endParaRPr lang="en-US" sz="1600" dirty="0"/>
          </a:p>
        </p:txBody>
      </p:sp>
      <p:pic>
        <p:nvPicPr>
          <p:cNvPr id="3" name="Picture 2" descr="A screenshot of a social media post&#10;&#10;Description automatically generated">
            <a:extLst>
              <a:ext uri="{FF2B5EF4-FFF2-40B4-BE49-F238E27FC236}">
                <a16:creationId xmlns:a16="http://schemas.microsoft.com/office/drawing/2014/main" id="{053CB971-8803-491A-9FFF-BB63C3AD8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 y="1371600"/>
            <a:ext cx="10058420" cy="5029210"/>
          </a:xfrm>
          <a:prstGeom prst="rect">
            <a:avLst/>
          </a:prstGeom>
        </p:spPr>
      </p:pic>
      <p:pic>
        <p:nvPicPr>
          <p:cNvPr id="13" name="Picture 12">
            <a:extLst>
              <a:ext uri="{FF2B5EF4-FFF2-40B4-BE49-F238E27FC236}">
                <a16:creationId xmlns:a16="http://schemas.microsoft.com/office/drawing/2014/main" id="{071CC215-5603-4381-A968-6E398F567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824728"/>
            <a:ext cx="1017936" cy="1017936"/>
          </a:xfrm>
          <a:prstGeom prst="rect">
            <a:avLst/>
          </a:prstGeom>
        </p:spPr>
      </p:pic>
    </p:spTree>
    <p:extLst>
      <p:ext uri="{BB962C8B-B14F-4D97-AF65-F5344CB8AC3E}">
        <p14:creationId xmlns:p14="http://schemas.microsoft.com/office/powerpoint/2010/main" val="2853266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50"/>
        </a:solidFill>
        <a:ln>
          <a:solidFill>
            <a:srgbClr val="00B05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3213</TotalTime>
  <Words>1777</Words>
  <Application>Microsoft Office PowerPoint</Application>
  <PresentationFormat>Widescreen</PresentationFormat>
  <Paragraphs>291</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ATSDR’s Derivation of an Acute Toxicity Value for Benzene</vt:lpstr>
      <vt:lpstr>PowerPoint Presentation</vt:lpstr>
      <vt:lpstr>Maine Derivation of an Acute Toxicity Value for Naphthalene</vt:lpstr>
      <vt:lpstr>PowerPoint Presentation</vt:lpstr>
      <vt:lpstr>ATSDR’s Derivation of an Acute Toxicity Value for Acrolein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EPA’s Derivation of an Chronic Toxicity Value for Benzene (AAG)</vt:lpstr>
      <vt:lpstr>PowerPoint Presentation</vt:lpstr>
      <vt:lpstr>PowerPoint Presentation</vt:lpstr>
      <vt:lpstr>California’s Derivation of an Chronic Toxicity Value for Naphthalene (AAG)</vt:lpstr>
      <vt:lpstr>PowerPoint Presentation</vt:lpstr>
      <vt:lpstr>PowerPoint Presentation</vt:lpstr>
      <vt:lpstr>PowerPoint Presentation</vt:lpstr>
      <vt:lpstr>EPA’s Derivation of a Chronic Toxicity Value for Acrolein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Andy E. (DHHS)</dc:creator>
  <cp:lastModifiedBy>Smith, Andy E. (DHHS)</cp:lastModifiedBy>
  <cp:revision>165</cp:revision>
  <cp:lastPrinted>2019-11-26T16:42:48Z</cp:lastPrinted>
  <dcterms:created xsi:type="dcterms:W3CDTF">2019-10-28T14:39:14Z</dcterms:created>
  <dcterms:modified xsi:type="dcterms:W3CDTF">2019-11-26T17:01:30Z</dcterms:modified>
</cp:coreProperties>
</file>